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9.JPG" ContentType="image/png"/>
  <Override PartName="/ppt/media/image11.jpg" ContentType="image/png"/>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1" r:id="rId1"/>
    <p:sldMasterId id="2147483656" r:id="rId2"/>
    <p:sldMasterId id="2147483654" r:id="rId3"/>
  </p:sldMasterIdLst>
  <p:notesMasterIdLst>
    <p:notesMasterId r:id="rId32"/>
  </p:notesMasterIdLst>
  <p:sldIdLst>
    <p:sldId id="337" r:id="rId4"/>
    <p:sldId id="306" r:id="rId5"/>
    <p:sldId id="338" r:id="rId6"/>
    <p:sldId id="308" r:id="rId7"/>
    <p:sldId id="307" r:id="rId8"/>
    <p:sldId id="289" r:id="rId9"/>
    <p:sldId id="359" r:id="rId10"/>
    <p:sldId id="327" r:id="rId11"/>
    <p:sldId id="287" r:id="rId12"/>
    <p:sldId id="311" r:id="rId13"/>
    <p:sldId id="341" r:id="rId14"/>
    <p:sldId id="310" r:id="rId15"/>
    <p:sldId id="342" r:id="rId16"/>
    <p:sldId id="293" r:id="rId17"/>
    <p:sldId id="363" r:id="rId18"/>
    <p:sldId id="328" r:id="rId19"/>
    <p:sldId id="360" r:id="rId20"/>
    <p:sldId id="302" r:id="rId21"/>
    <p:sldId id="329" r:id="rId22"/>
    <p:sldId id="339" r:id="rId23"/>
    <p:sldId id="273" r:id="rId24"/>
    <p:sldId id="364" r:id="rId25"/>
    <p:sldId id="362" r:id="rId26"/>
    <p:sldId id="303" r:id="rId27"/>
    <p:sldId id="344" r:id="rId28"/>
    <p:sldId id="365" r:id="rId29"/>
    <p:sldId id="366" r:id="rId30"/>
    <p:sldId id="367" r:id="rId31"/>
  </p:sldIdLst>
  <p:sldSz cx="12192000" cy="6858000"/>
  <p:notesSz cx="6858000" cy="9144000"/>
  <p:embeddedFontLst>
    <p:embeddedFont>
      <p:font typeface="Bahnschrift SemiLight" panose="020B0502040204020203" pitchFamily="34" charset="0"/>
      <p:regular r:id="rId33"/>
    </p:embeddedFont>
    <p:embeddedFont>
      <p:font typeface="Cairo SemiBold" panose="00000700000000000000" pitchFamily="2" charset="-78"/>
      <p:bold r:id="rId34"/>
    </p:embeddedFont>
    <p:embeddedFont>
      <p:font typeface="Calibri" panose="020F0502020204030204" pitchFamily="34" charset="0"/>
      <p:regular r:id="rId35"/>
      <p:bold r:id="rId36"/>
      <p:italic r:id="rId37"/>
      <p:boldItalic r:id="rId38"/>
    </p:embeddedFont>
    <p:embeddedFont>
      <p:font typeface="Dance" pitchFamily="2" charset="0"/>
      <p:regular r:id="rId39"/>
    </p:embeddedFont>
    <p:embeddedFont>
      <p:font typeface="GE SS Two Medium" panose="020A0503020102020204" pitchFamily="18" charset="-78"/>
      <p:regular r:id="rId40"/>
    </p:embeddedFont>
    <p:embeddedFont>
      <p:font typeface="Lato" panose="020F0502020204030203" pitchFamily="34" charset="0"/>
      <p:regular r:id="rId41"/>
      <p:bold r:id="rId42"/>
      <p:italic r:id="rId43"/>
      <p:boldItalic r:id="rId44"/>
    </p:embeddedFont>
    <p:embeddedFont>
      <p:font typeface="Sinkin Sans 500 Medium" pitchFamily="50" charset="0"/>
      <p:regular r:id="rId45"/>
    </p:embeddedFont>
    <p:embeddedFont>
      <p:font typeface="Sinkin Sans 700 Bold" pitchFamily="50" charset="0"/>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34061"/>
    <a:srgbClr val="07A398"/>
    <a:srgbClr val="0680C3"/>
    <a:srgbClr val="FBA200"/>
    <a:srgbClr val="90C221"/>
    <a:srgbClr val="A6CE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86" autoAdjust="0"/>
    <p:restoredTop sz="95401" autoAdjust="0"/>
  </p:normalViewPr>
  <p:slideViewPr>
    <p:cSldViewPr snapToGrid="0" showGuides="1">
      <p:cViewPr varScale="1">
        <p:scale>
          <a:sx n="86" d="100"/>
          <a:sy n="86" d="100"/>
        </p:scale>
        <p:origin x="744" y="6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6/29/2021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5</a:t>
            </a:fld>
            <a:endParaRPr lang="en-US"/>
          </a:p>
        </p:txBody>
      </p:sp>
    </p:spTree>
    <p:extLst>
      <p:ext uri="{BB962C8B-B14F-4D97-AF65-F5344CB8AC3E}">
        <p14:creationId xmlns:p14="http://schemas.microsoft.com/office/powerpoint/2010/main" val="175182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C05A6995-277D-4C47-B075-AD85F466DE52}" type="slidenum">
              <a:rPr lang="en-US" smtClean="0"/>
              <a:t>6</a:t>
            </a:fld>
            <a:endParaRPr lang="en-US"/>
          </a:p>
        </p:txBody>
      </p:sp>
    </p:spTree>
    <p:extLst>
      <p:ext uri="{BB962C8B-B14F-4D97-AF65-F5344CB8AC3E}">
        <p14:creationId xmlns:p14="http://schemas.microsoft.com/office/powerpoint/2010/main" val="584550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4544297" y="553701"/>
            <a:ext cx="3387405" cy="2808624"/>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8064908" y="3488723"/>
            <a:ext cx="3387405" cy="2808624"/>
          </a:xfrm>
          <a:prstGeom prst="rect">
            <a:avLst/>
          </a:prstGeom>
          <a:solidFill>
            <a:schemeClr val="bg1">
              <a:lumMod val="95000"/>
            </a:schemeClr>
          </a:solidFill>
          <a:ln w="38100">
            <a:no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1">
            <a:extLst>
              <a:ext uri="{FF2B5EF4-FFF2-40B4-BE49-F238E27FC236}">
                <a16:creationId xmlns:a16="http://schemas.microsoft.com/office/drawing/2014/main" id="{D96107BE-A57B-43A2-8162-9CC825B80B47}"/>
              </a:ext>
            </a:extLst>
          </p:cNvPr>
          <p:cNvSpPr/>
          <p:nvPr userDrawn="1"/>
        </p:nvSpPr>
        <p:spPr>
          <a:xfrm>
            <a:off x="8064908" y="553701"/>
            <a:ext cx="3387405" cy="280831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8">
            <a:extLst>
              <a:ext uri="{FF2B5EF4-FFF2-40B4-BE49-F238E27FC236}">
                <a16:creationId xmlns:a16="http://schemas.microsoft.com/office/drawing/2014/main" id="{B278EEC4-D011-4897-80FB-FEE45D61C9CB}"/>
              </a:ext>
            </a:extLst>
          </p:cNvPr>
          <p:cNvSpPr/>
          <p:nvPr userDrawn="1"/>
        </p:nvSpPr>
        <p:spPr>
          <a:xfrm>
            <a:off x="4544297" y="3489035"/>
            <a:ext cx="3387405" cy="2808312"/>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6072330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Images and Contents Layout">
    <p:bg>
      <p:bgPr>
        <a:solidFill>
          <a:schemeClr val="bg1"/>
        </a:solidFill>
        <a:effectLst/>
      </p:bgPr>
    </p:bg>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211516" y="216000"/>
            <a:ext cx="5228944" cy="6426000"/>
          </a:xfrm>
          <a:prstGeom prst="rect">
            <a:avLst/>
          </a:prstGeom>
          <a:solidFill>
            <a:schemeClr val="bg1">
              <a:lumMod val="95000"/>
            </a:schemeClr>
          </a:solidFill>
        </p:spPr>
        <p:txBody>
          <a:bodyPr anchor="ctr"/>
          <a:lstStyle>
            <a:lvl1pPr marL="0" indent="0" algn="ctr">
              <a:buNone/>
              <a:defRPr sz="20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2" name="직사각형 1">
            <a:extLst>
              <a:ext uri="{FF2B5EF4-FFF2-40B4-BE49-F238E27FC236}">
                <a16:creationId xmlns:a16="http://schemas.microsoft.com/office/drawing/2014/main" id="{2589C8AA-2D4C-4994-980A-55755859B752}"/>
              </a:ext>
            </a:extLst>
          </p:cNvPr>
          <p:cNvSpPr/>
          <p:nvPr userDrawn="1"/>
        </p:nvSpPr>
        <p:spPr>
          <a:xfrm>
            <a:off x="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A449903D-1884-4F36-ADC7-5E445863E767}"/>
              </a:ext>
            </a:extLst>
          </p:cNvPr>
          <p:cNvSpPr/>
          <p:nvPr userDrawn="1"/>
        </p:nvSpPr>
        <p:spPr>
          <a:xfrm>
            <a:off x="1197600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3353408-014E-40E6-91DD-CB316B4EA769}"/>
              </a:ext>
            </a:extLst>
          </p:cNvPr>
          <p:cNvSpPr/>
          <p:nvPr userDrawn="1"/>
        </p:nvSpPr>
        <p:spPr>
          <a:xfrm>
            <a:off x="0" y="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E3769F56-512B-47D6-9A36-7436DFABFE7B}"/>
              </a:ext>
            </a:extLst>
          </p:cNvPr>
          <p:cNvSpPr/>
          <p:nvPr userDrawn="1"/>
        </p:nvSpPr>
        <p:spPr>
          <a:xfrm>
            <a:off x="0" y="664200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90505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21842785-751B-41E3-A608-8BE481649FD1}"/>
              </a:ext>
            </a:extLst>
          </p:cNvPr>
          <p:cNvSpPr>
            <a:spLocks noGrp="1"/>
          </p:cNvSpPr>
          <p:nvPr>
            <p:ph type="pic" idx="10" hasCustomPrompt="1"/>
          </p:nvPr>
        </p:nvSpPr>
        <p:spPr>
          <a:xfrm>
            <a:off x="421441" y="1309036"/>
            <a:ext cx="6921422" cy="5032620"/>
          </a:xfrm>
          <a:custGeom>
            <a:avLst/>
            <a:gdLst>
              <a:gd name="connsiteX0" fmla="*/ 5771583 w 6921422"/>
              <a:gd name="connsiteY0" fmla="*/ 2239635 h 5032620"/>
              <a:gd name="connsiteX1" fmla="*/ 6921422 w 6921422"/>
              <a:gd name="connsiteY1" fmla="*/ 3882781 h 5032620"/>
              <a:gd name="connsiteX2" fmla="*/ 5278276 w 6921422"/>
              <a:gd name="connsiteY2" fmla="*/ 5032620 h 5032620"/>
              <a:gd name="connsiteX3" fmla="*/ 4128437 w 6921422"/>
              <a:gd name="connsiteY3" fmla="*/ 3389474 h 5032620"/>
              <a:gd name="connsiteX4" fmla="*/ 2856046 w 6921422"/>
              <a:gd name="connsiteY4" fmla="*/ 1717648 h 5032620"/>
              <a:gd name="connsiteX5" fmla="*/ 4005885 w 6921422"/>
              <a:gd name="connsiteY5" fmla="*/ 3360794 h 5032620"/>
              <a:gd name="connsiteX6" fmla="*/ 2362739 w 6921422"/>
              <a:gd name="connsiteY6" fmla="*/ 4510633 h 5032620"/>
              <a:gd name="connsiteX7" fmla="*/ 1212900 w 6921422"/>
              <a:gd name="connsiteY7" fmla="*/ 2867486 h 5032620"/>
              <a:gd name="connsiteX8" fmla="*/ 4558683 w 6921422"/>
              <a:gd name="connsiteY8" fmla="*/ 521989 h 5032620"/>
              <a:gd name="connsiteX9" fmla="*/ 5708522 w 6921422"/>
              <a:gd name="connsiteY9" fmla="*/ 2165135 h 5032620"/>
              <a:gd name="connsiteX10" fmla="*/ 4065376 w 6921422"/>
              <a:gd name="connsiteY10" fmla="*/ 3314974 h 5032620"/>
              <a:gd name="connsiteX11" fmla="*/ 2915537 w 6921422"/>
              <a:gd name="connsiteY11" fmla="*/ 1671827 h 5032620"/>
              <a:gd name="connsiteX12" fmla="*/ 1643146 w 6921422"/>
              <a:gd name="connsiteY12" fmla="*/ 0 h 5032620"/>
              <a:gd name="connsiteX13" fmla="*/ 2792985 w 6921422"/>
              <a:gd name="connsiteY13" fmla="*/ 1643146 h 5032620"/>
              <a:gd name="connsiteX14" fmla="*/ 1149839 w 6921422"/>
              <a:gd name="connsiteY14" fmla="*/ 2792985 h 5032620"/>
              <a:gd name="connsiteX15" fmla="*/ 0 w 6921422"/>
              <a:gd name="connsiteY15" fmla="*/ 1149839 h 503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21422" h="5032620">
                <a:moveTo>
                  <a:pt x="5771583" y="2239635"/>
                </a:moveTo>
                <a:lnTo>
                  <a:pt x="6921422" y="3882781"/>
                </a:lnTo>
                <a:lnTo>
                  <a:pt x="5278276" y="5032620"/>
                </a:lnTo>
                <a:lnTo>
                  <a:pt x="4128437" y="3389474"/>
                </a:lnTo>
                <a:close/>
                <a:moveTo>
                  <a:pt x="2856046" y="1717648"/>
                </a:moveTo>
                <a:lnTo>
                  <a:pt x="4005885" y="3360794"/>
                </a:lnTo>
                <a:lnTo>
                  <a:pt x="2362739" y="4510633"/>
                </a:lnTo>
                <a:lnTo>
                  <a:pt x="1212900" y="2867486"/>
                </a:lnTo>
                <a:close/>
                <a:moveTo>
                  <a:pt x="4558683" y="521989"/>
                </a:moveTo>
                <a:lnTo>
                  <a:pt x="5708522" y="2165135"/>
                </a:lnTo>
                <a:lnTo>
                  <a:pt x="4065376" y="3314974"/>
                </a:lnTo>
                <a:lnTo>
                  <a:pt x="2915537" y="1671827"/>
                </a:lnTo>
                <a:close/>
                <a:moveTo>
                  <a:pt x="1643146" y="0"/>
                </a:moveTo>
                <a:lnTo>
                  <a:pt x="2792985" y="1643146"/>
                </a:lnTo>
                <a:lnTo>
                  <a:pt x="1149839" y="2792985"/>
                </a:lnTo>
                <a:lnTo>
                  <a:pt x="0" y="1149839"/>
                </a:lnTo>
                <a:close/>
              </a:path>
            </a:pathLst>
          </a:custGeom>
          <a:solidFill>
            <a:schemeClr val="bg1">
              <a:lumMod val="95000"/>
            </a:schemeClr>
          </a:solidFill>
          <a:ln w="12700">
            <a:noFill/>
          </a:ln>
        </p:spPr>
        <p:txBody>
          <a:bodyPr wrap="square" anchor="ctr">
            <a:noAutofit/>
          </a:bodyP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27" name="Freeform: Shape 26">
            <a:extLst>
              <a:ext uri="{FF2B5EF4-FFF2-40B4-BE49-F238E27FC236}">
                <a16:creationId xmlns:a16="http://schemas.microsoft.com/office/drawing/2014/main" id="{CEED1AAA-DC89-4342-90C9-D34A1F30F5FF}"/>
              </a:ext>
            </a:extLst>
          </p:cNvPr>
          <p:cNvSpPr/>
          <p:nvPr userDrawn="1"/>
        </p:nvSpPr>
        <p:spPr>
          <a:xfrm>
            <a:off x="0" y="2475387"/>
            <a:ext cx="2708047" cy="3335839"/>
          </a:xfrm>
          <a:custGeom>
            <a:avLst/>
            <a:gdLst>
              <a:gd name="connsiteX0" fmla="*/ 0 w 2708047"/>
              <a:gd name="connsiteY0" fmla="*/ 0 h 3335839"/>
              <a:gd name="connsiteX1" fmla="*/ 347734 w 2708047"/>
              <a:gd name="connsiteY1" fmla="*/ 0 h 3335839"/>
              <a:gd name="connsiteX2" fmla="*/ 2708047 w 2708047"/>
              <a:gd name="connsiteY2" fmla="*/ 3335839 h 3335839"/>
              <a:gd name="connsiteX3" fmla="*/ 0 w 2708047"/>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2708047" h="3335839">
                <a:moveTo>
                  <a:pt x="0" y="0"/>
                </a:moveTo>
                <a:lnTo>
                  <a:pt x="347734" y="0"/>
                </a:lnTo>
                <a:lnTo>
                  <a:pt x="2708047" y="3335839"/>
                </a:lnTo>
                <a:lnTo>
                  <a:pt x="0" y="333583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ACF6006-953F-4565-9D28-7D37F857281E}"/>
              </a:ext>
            </a:extLst>
          </p:cNvPr>
          <p:cNvSpPr/>
          <p:nvPr userDrawn="1"/>
        </p:nvSpPr>
        <p:spPr>
          <a:xfrm>
            <a:off x="5037782" y="1819635"/>
            <a:ext cx="7154218" cy="3335839"/>
          </a:xfrm>
          <a:custGeom>
            <a:avLst/>
            <a:gdLst>
              <a:gd name="connsiteX0" fmla="*/ 0 w 7154218"/>
              <a:gd name="connsiteY0" fmla="*/ 0 h 3335839"/>
              <a:gd name="connsiteX1" fmla="*/ 7154218 w 7154218"/>
              <a:gd name="connsiteY1" fmla="*/ 0 h 3335839"/>
              <a:gd name="connsiteX2" fmla="*/ 7154218 w 7154218"/>
              <a:gd name="connsiteY2" fmla="*/ 3335839 h 3335839"/>
              <a:gd name="connsiteX3" fmla="*/ 2360312 w 7154218"/>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7154218" h="3335839">
                <a:moveTo>
                  <a:pt x="0" y="0"/>
                </a:moveTo>
                <a:lnTo>
                  <a:pt x="7154218" y="0"/>
                </a:lnTo>
                <a:lnTo>
                  <a:pt x="7154218" y="3335839"/>
                </a:lnTo>
                <a:lnTo>
                  <a:pt x="2360312" y="333583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1674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452669"/>
            <a:ext cx="8112224" cy="2880320"/>
          </a:xfrm>
          <a:prstGeom prst="rect">
            <a:avLst/>
          </a:prstGeom>
          <a:solidFill>
            <a:schemeClr val="bg1">
              <a:lumMod val="95000"/>
            </a:schemeClr>
          </a:solidFill>
        </p:spPr>
        <p:txBody>
          <a:bodyPr anchor="ctr"/>
          <a:lstStyle>
            <a:lvl1pPr marL="0" indent="0" algn="ctr">
              <a:buNone/>
              <a:defRPr sz="1600" baseline="0">
                <a:latin typeface="Arial" pitchFamily="34" charset="0"/>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4079776" y="3499611"/>
            <a:ext cx="8112224" cy="2880320"/>
          </a:xfrm>
          <a:prstGeom prst="rect">
            <a:avLst/>
          </a:prstGeom>
          <a:solidFill>
            <a:schemeClr val="bg1">
              <a:lumMod val="95000"/>
            </a:schemeClr>
          </a:solidFill>
        </p:spPr>
        <p:txBody>
          <a:bodyPr anchor="ctr"/>
          <a:lstStyle>
            <a:lvl1pPr marL="0" indent="0" algn="ctr">
              <a:buNone/>
              <a:defRPr sz="1600" baseline="0">
                <a:latin typeface="Arial" pitchFamily="34" charset="0"/>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1676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Image slide layout">
    <p:spTree>
      <p:nvGrpSpPr>
        <p:cNvPr id="1" name=""/>
        <p:cNvGrpSpPr/>
        <p:nvPr/>
      </p:nvGrpSpPr>
      <p:grpSpPr>
        <a:xfrm>
          <a:off x="0" y="0"/>
          <a:ext cx="0" cy="0"/>
          <a:chOff x="0" y="0"/>
          <a:chExt cx="0" cy="0"/>
        </a:xfrm>
      </p:grpSpPr>
      <p:sp>
        <p:nvSpPr>
          <p:cNvPr id="9" name="그림 개체 틀 13">
            <a:extLst>
              <a:ext uri="{FF2B5EF4-FFF2-40B4-BE49-F238E27FC236}">
                <a16:creationId xmlns:a16="http://schemas.microsoft.com/office/drawing/2014/main" id="{ADF8D7BC-BCD4-4AD1-8181-F7573A0CD2FE}"/>
              </a:ext>
            </a:extLst>
          </p:cNvPr>
          <p:cNvSpPr>
            <a:spLocks noGrp="1"/>
          </p:cNvSpPr>
          <p:nvPr>
            <p:ph type="pic" sz="quarter" idx="10" hasCustomPrompt="1"/>
          </p:nvPr>
        </p:nvSpPr>
        <p:spPr>
          <a:xfrm>
            <a:off x="0" y="14068"/>
            <a:ext cx="3421966" cy="6843932"/>
          </a:xfrm>
          <a:custGeom>
            <a:avLst/>
            <a:gdLst>
              <a:gd name="connsiteX0" fmla="*/ 0 w 3421966"/>
              <a:gd name="connsiteY0" fmla="*/ 0 h 6843932"/>
              <a:gd name="connsiteX1" fmla="*/ 3421966 w 3421966"/>
              <a:gd name="connsiteY1" fmla="*/ 3421966 h 6843932"/>
              <a:gd name="connsiteX2" fmla="*/ 0 w 3421966"/>
              <a:gd name="connsiteY2" fmla="*/ 6843932 h 6843932"/>
            </a:gdLst>
            <a:ahLst/>
            <a:cxnLst>
              <a:cxn ang="0">
                <a:pos x="connsiteX0" y="connsiteY0"/>
              </a:cxn>
              <a:cxn ang="0">
                <a:pos x="connsiteX1" y="connsiteY1"/>
              </a:cxn>
              <a:cxn ang="0">
                <a:pos x="connsiteX2" y="connsiteY2"/>
              </a:cxn>
            </a:cxnLst>
            <a:rect l="l" t="t" r="r" b="b"/>
            <a:pathLst>
              <a:path w="3421966" h="6843932">
                <a:moveTo>
                  <a:pt x="0" y="0"/>
                </a:moveTo>
                <a:lnTo>
                  <a:pt x="3421966" y="3421966"/>
                </a:lnTo>
                <a:lnTo>
                  <a:pt x="0" y="6843932"/>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0" name="그림 개체 틀 14">
            <a:extLst>
              <a:ext uri="{FF2B5EF4-FFF2-40B4-BE49-F238E27FC236}">
                <a16:creationId xmlns:a16="http://schemas.microsoft.com/office/drawing/2014/main" id="{758242FC-03FB-4F2D-A8E9-C9F3C3D7C8B1}"/>
              </a:ext>
            </a:extLst>
          </p:cNvPr>
          <p:cNvSpPr>
            <a:spLocks noGrp="1"/>
          </p:cNvSpPr>
          <p:nvPr>
            <p:ph type="pic" sz="quarter" idx="11" hasCustomPrompt="1"/>
          </p:nvPr>
        </p:nvSpPr>
        <p:spPr>
          <a:xfrm>
            <a:off x="2160562" y="462954"/>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1" name="그림 개체 틀 15">
            <a:extLst>
              <a:ext uri="{FF2B5EF4-FFF2-40B4-BE49-F238E27FC236}">
                <a16:creationId xmlns:a16="http://schemas.microsoft.com/office/drawing/2014/main" id="{EE5D2C41-9F19-421C-BA86-7331E9BC335A}"/>
              </a:ext>
            </a:extLst>
          </p:cNvPr>
          <p:cNvSpPr>
            <a:spLocks noGrp="1"/>
          </p:cNvSpPr>
          <p:nvPr>
            <p:ph type="pic" sz="quarter" idx="12" hasCustomPrompt="1"/>
          </p:nvPr>
        </p:nvSpPr>
        <p:spPr>
          <a:xfrm>
            <a:off x="3739362" y="2023463"/>
            <a:ext cx="2825140" cy="2825140"/>
          </a:xfrm>
          <a:custGeom>
            <a:avLst/>
            <a:gdLst>
              <a:gd name="connsiteX0" fmla="*/ 1412571 w 2825140"/>
              <a:gd name="connsiteY0" fmla="*/ 0 h 2825140"/>
              <a:gd name="connsiteX1" fmla="*/ 2825140 w 2825140"/>
              <a:gd name="connsiteY1" fmla="*/ 1412570 h 2825140"/>
              <a:gd name="connsiteX2" fmla="*/ 1412571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1" y="0"/>
                </a:moveTo>
                <a:lnTo>
                  <a:pt x="2825140" y="1412570"/>
                </a:lnTo>
                <a:lnTo>
                  <a:pt x="1412571"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2" name="그림 개체 틀 16">
            <a:extLst>
              <a:ext uri="{FF2B5EF4-FFF2-40B4-BE49-F238E27FC236}">
                <a16:creationId xmlns:a16="http://schemas.microsoft.com/office/drawing/2014/main" id="{DEDFD0A1-FED2-4B2C-8236-1FD5424EE31D}"/>
              </a:ext>
            </a:extLst>
          </p:cNvPr>
          <p:cNvSpPr>
            <a:spLocks noGrp="1"/>
          </p:cNvSpPr>
          <p:nvPr>
            <p:ph type="pic" sz="quarter" idx="13" hasCustomPrompt="1"/>
          </p:nvPr>
        </p:nvSpPr>
        <p:spPr>
          <a:xfrm>
            <a:off x="2160562" y="3583973"/>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그림 개체 틀 17">
            <a:extLst>
              <a:ext uri="{FF2B5EF4-FFF2-40B4-BE49-F238E27FC236}">
                <a16:creationId xmlns:a16="http://schemas.microsoft.com/office/drawing/2014/main" id="{33B8968D-E41C-4B32-8F41-9401D0BA2E27}"/>
              </a:ext>
            </a:extLst>
          </p:cNvPr>
          <p:cNvSpPr>
            <a:spLocks noGrp="1"/>
          </p:cNvSpPr>
          <p:nvPr>
            <p:ph type="pic" sz="quarter" idx="14" hasCustomPrompt="1"/>
          </p:nvPr>
        </p:nvSpPr>
        <p:spPr>
          <a:xfrm>
            <a:off x="5291917" y="3583973"/>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1292369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05278"/>
            <a:ext cx="12192000" cy="768085"/>
          </a:xfrm>
          <a:prstGeom prst="rect">
            <a:avLst/>
          </a:prstGeom>
        </p:spPr>
        <p:txBody>
          <a:bodyPr anchor="ctr"/>
          <a:lstStyle>
            <a:lvl1pPr marL="0" indent="0" algn="ctr">
              <a:buNone/>
              <a:defRPr sz="48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94351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74" r:id="rId9"/>
    <p:sldLayoutId id="2147483672" r:id="rId10"/>
    <p:sldLayoutId id="2147483673" r:id="rId11"/>
    <p:sldLayoutId id="2147483675" r:id="rId12"/>
    <p:sldLayoutId id="2147483676" r:id="rId13"/>
    <p:sldLayoutId id="2147483677" r:id="rId14"/>
    <p:sldLayoutId id="2147483678" r:id="rId15"/>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 Id="rId5" Type="http://schemas.openxmlformats.org/officeDocument/2006/relationships/image" Target="../media/image35.jpg"/><Relationship Id="rId4" Type="http://schemas.openxmlformats.org/officeDocument/2006/relationships/image" Target="../media/image34.jp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5DDE1B-02E2-45F9-A53E-A152E0DEA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2" name="TextBox 61">
            <a:extLst>
              <a:ext uri="{FF2B5EF4-FFF2-40B4-BE49-F238E27FC236}">
                <a16:creationId xmlns:a16="http://schemas.microsoft.com/office/drawing/2014/main" id="{0936CA83-24B7-4E8E-A4CE-92CDA0735FC3}"/>
              </a:ext>
            </a:extLst>
          </p:cNvPr>
          <p:cNvSpPr txBox="1"/>
          <p:nvPr/>
        </p:nvSpPr>
        <p:spPr>
          <a:xfrm>
            <a:off x="1408230" y="2117020"/>
            <a:ext cx="9375388" cy="1569660"/>
          </a:xfrm>
          <a:prstGeom prst="rect">
            <a:avLst/>
          </a:prstGeom>
          <a:noFill/>
        </p:spPr>
        <p:txBody>
          <a:bodyPr wrap="square">
            <a:spAutoFit/>
          </a:bodyPr>
          <a:lstStyle/>
          <a:p>
            <a:pPr algn="ctr"/>
            <a:r>
              <a:rPr lang="en-US" sz="4800">
                <a:solidFill>
                  <a:schemeClr val="bg1"/>
                </a:solidFill>
                <a:effectLst>
                  <a:outerShdw blurRad="38100" dist="38100" dir="2700000" algn="tl">
                    <a:srgbClr val="000000">
                      <a:alpha val="43137"/>
                    </a:srgbClr>
                  </a:outerShdw>
                </a:effectLst>
                <a:latin typeface="Dance" pitchFamily="2" charset="0"/>
              </a:rPr>
              <a:t>Electronic Signals System For Railways Safety</a:t>
            </a:r>
            <a:endParaRPr lang="ar-EG" sz="4800">
              <a:solidFill>
                <a:schemeClr val="bg1"/>
              </a:solidFill>
              <a:effectLst>
                <a:outerShdw blurRad="38100" dist="38100" dir="2700000" algn="tl">
                  <a:srgbClr val="000000">
                    <a:alpha val="43137"/>
                  </a:srgbClr>
                </a:outerShdw>
              </a:effectLst>
              <a:latin typeface="Dance" pitchFamily="2" charset="0"/>
            </a:endParaRPr>
          </a:p>
        </p:txBody>
      </p:sp>
      <p:sp>
        <p:nvSpPr>
          <p:cNvPr id="63" name="Rectangle 62">
            <a:extLst>
              <a:ext uri="{FF2B5EF4-FFF2-40B4-BE49-F238E27FC236}">
                <a16:creationId xmlns:a16="http://schemas.microsoft.com/office/drawing/2014/main" id="{5A52DB72-3807-415F-9D75-BD3729E39EB8}"/>
              </a:ext>
            </a:extLst>
          </p:cNvPr>
          <p:cNvSpPr/>
          <p:nvPr/>
        </p:nvSpPr>
        <p:spPr>
          <a:xfrm>
            <a:off x="0" y="4911174"/>
            <a:ext cx="12192000" cy="1818164"/>
          </a:xfrm>
          <a:prstGeom prst="rect">
            <a:avLst/>
          </a:prstGeom>
          <a:gradFill flip="none" rotWithShape="1">
            <a:gsLst>
              <a:gs pos="0">
                <a:schemeClr val="accent1">
                  <a:shade val="30000"/>
                  <a:satMod val="115000"/>
                  <a:alpha val="0"/>
                  <a:lumMod val="0"/>
                </a:schemeClr>
              </a:gs>
              <a:gs pos="50000">
                <a:schemeClr val="accent1">
                  <a:lumMod val="50000"/>
                  <a:shade val="67500"/>
                  <a:satMod val="115000"/>
                  <a:alpha val="53000"/>
                </a:schemeClr>
              </a:gs>
              <a:gs pos="100000">
                <a:schemeClr val="accent1">
                  <a:lumMod val="50000"/>
                  <a:shade val="100000"/>
                  <a:satMod val="115000"/>
                  <a:alpha val="44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0B13720-144A-4A86-B3FF-BD03E76E83D2}"/>
              </a:ext>
            </a:extLst>
          </p:cNvPr>
          <p:cNvSpPr/>
          <p:nvPr/>
        </p:nvSpPr>
        <p:spPr>
          <a:xfrm>
            <a:off x="-1" y="4777489"/>
            <a:ext cx="12191853" cy="70740"/>
          </a:xfrm>
          <a:prstGeom prst="rect">
            <a:avLst/>
          </a:prstGeom>
          <a:gradFill flip="none" rotWithShape="1">
            <a:gsLst>
              <a:gs pos="0">
                <a:schemeClr val="accent1">
                  <a:lumMod val="50000"/>
                  <a:shade val="30000"/>
                  <a:satMod val="115000"/>
                  <a:alpha val="21000"/>
                </a:schemeClr>
              </a:gs>
              <a:gs pos="50000">
                <a:schemeClr val="accent1">
                  <a:lumMod val="50000"/>
                  <a:shade val="67500"/>
                  <a:satMod val="115000"/>
                  <a:alpha val="39000"/>
                </a:schemeClr>
              </a:gs>
              <a:gs pos="100000">
                <a:schemeClr val="accent1">
                  <a:lumMod val="50000"/>
                  <a:shade val="100000"/>
                  <a:satMod val="115000"/>
                  <a:alpha val="5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66" name="Rectangle 65">
            <a:extLst>
              <a:ext uri="{FF2B5EF4-FFF2-40B4-BE49-F238E27FC236}">
                <a16:creationId xmlns:a16="http://schemas.microsoft.com/office/drawing/2014/main" id="{2D169BA7-26A8-4AE6-8201-8E4DD538C140}"/>
              </a:ext>
            </a:extLst>
          </p:cNvPr>
          <p:cNvSpPr/>
          <p:nvPr/>
        </p:nvSpPr>
        <p:spPr>
          <a:xfrm>
            <a:off x="147" y="6787260"/>
            <a:ext cx="12191853" cy="70740"/>
          </a:xfrm>
          <a:prstGeom prst="rect">
            <a:avLst/>
          </a:prstGeom>
          <a:gradFill flip="none" rotWithShape="1">
            <a:gsLst>
              <a:gs pos="0">
                <a:schemeClr val="accent1">
                  <a:lumMod val="50000"/>
                  <a:shade val="30000"/>
                  <a:satMod val="115000"/>
                  <a:alpha val="55000"/>
                </a:schemeClr>
              </a:gs>
              <a:gs pos="50000">
                <a:schemeClr val="accent1">
                  <a:lumMod val="50000"/>
                  <a:shade val="67500"/>
                  <a:satMod val="115000"/>
                  <a:alpha val="25000"/>
                </a:schemeClr>
              </a:gs>
              <a:gs pos="100000">
                <a:schemeClr val="accent1">
                  <a:lumMod val="50000"/>
                  <a:shade val="100000"/>
                  <a:satMod val="115000"/>
                  <a:alpha val="4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67" name="TextBox 66">
            <a:extLst>
              <a:ext uri="{FF2B5EF4-FFF2-40B4-BE49-F238E27FC236}">
                <a16:creationId xmlns:a16="http://schemas.microsoft.com/office/drawing/2014/main" id="{BC741CCB-6849-45E6-BE35-FD393F306A55}"/>
              </a:ext>
            </a:extLst>
          </p:cNvPr>
          <p:cNvSpPr txBox="1"/>
          <p:nvPr/>
        </p:nvSpPr>
        <p:spPr>
          <a:xfrm>
            <a:off x="7058723" y="5820256"/>
            <a:ext cx="4680856" cy="830997"/>
          </a:xfrm>
          <a:prstGeom prst="rect">
            <a:avLst/>
          </a:prstGeom>
          <a:noFill/>
        </p:spPr>
        <p:txBody>
          <a:bodyPr wrap="square" rtlCol="1">
            <a:spAutoFit/>
          </a:bodyPr>
          <a:lstStyle/>
          <a:p>
            <a:pPr algn="ctr" rtl="1"/>
            <a:r>
              <a:rPr lang="ar-EG" sz="2400" b="1">
                <a:solidFill>
                  <a:srgbClr val="FFFFFF"/>
                </a:solidFill>
                <a:latin typeface="GE SS Two Medium" panose="020A0503020102020204" pitchFamily="18" charset="-78"/>
                <a:ea typeface="GE SS Two Medium" panose="020A0503020102020204" pitchFamily="18" charset="-78"/>
                <a:cs typeface="GE SS Two Medium" panose="020A0503020102020204" pitchFamily="18" charset="-78"/>
              </a:rPr>
              <a:t>دكتور / حـســيـــن ابـراهـيـم</a:t>
            </a:r>
          </a:p>
          <a:p>
            <a:pPr algn="ctr" rtl="1"/>
            <a:r>
              <a:rPr lang="ar-EG" sz="2400" b="1">
                <a:solidFill>
                  <a:srgbClr val="FFFFFF"/>
                </a:solidFill>
                <a:latin typeface="GE SS Two Medium" panose="020A0503020102020204" pitchFamily="18" charset="-78"/>
                <a:ea typeface="GE SS Two Medium" panose="020A0503020102020204" pitchFamily="18" charset="-78"/>
                <a:cs typeface="GE SS Two Medium" panose="020A0503020102020204" pitchFamily="18" charset="-78"/>
              </a:rPr>
              <a:t>مهندس / مصطفى الحاجري</a:t>
            </a:r>
          </a:p>
        </p:txBody>
      </p:sp>
      <p:sp>
        <p:nvSpPr>
          <p:cNvPr id="68" name="TextBox 67">
            <a:extLst>
              <a:ext uri="{FF2B5EF4-FFF2-40B4-BE49-F238E27FC236}">
                <a16:creationId xmlns:a16="http://schemas.microsoft.com/office/drawing/2014/main" id="{BF9177DC-D84F-43DC-8CAB-DF9ADF55452C}"/>
              </a:ext>
            </a:extLst>
          </p:cNvPr>
          <p:cNvSpPr txBox="1"/>
          <p:nvPr/>
        </p:nvSpPr>
        <p:spPr>
          <a:xfrm>
            <a:off x="10080932" y="5234786"/>
            <a:ext cx="2400662" cy="461665"/>
          </a:xfrm>
          <a:prstGeom prst="rect">
            <a:avLst/>
          </a:prstGeom>
          <a:noFill/>
        </p:spPr>
        <p:txBody>
          <a:bodyPr wrap="square" rtlCol="1">
            <a:spAutoFit/>
          </a:bodyPr>
          <a:lstStyle/>
          <a:p>
            <a:r>
              <a:rPr lang="ar-EG" sz="2400">
                <a:solidFill>
                  <a:srgbClr val="FFFFFF"/>
                </a:solidFill>
                <a:effectLst>
                  <a:outerShdw blurRad="38100" dist="38100" dir="2700000" algn="tl">
                    <a:srgbClr val="000000">
                      <a:alpha val="43137"/>
                    </a:srgbClr>
                  </a:outerShdw>
                </a:effectLst>
                <a:latin typeface="GE SS Two Medium" panose="020A0503020102020204" pitchFamily="18" charset="-78"/>
                <a:ea typeface="GE SS Two Medium" panose="020A0503020102020204" pitchFamily="18" charset="-78"/>
                <a:cs typeface="GE SS Two Medium" panose="020A0503020102020204" pitchFamily="18" charset="-78"/>
              </a:rPr>
              <a:t>- تحت اشراف /</a:t>
            </a:r>
          </a:p>
        </p:txBody>
      </p:sp>
      <p:sp>
        <p:nvSpPr>
          <p:cNvPr id="14" name="TextBox 13">
            <a:extLst>
              <a:ext uri="{FF2B5EF4-FFF2-40B4-BE49-F238E27FC236}">
                <a16:creationId xmlns:a16="http://schemas.microsoft.com/office/drawing/2014/main" id="{1102D072-5DA0-4547-BD88-DE5CB1FDBCDF}"/>
              </a:ext>
            </a:extLst>
          </p:cNvPr>
          <p:cNvSpPr txBox="1"/>
          <p:nvPr/>
        </p:nvSpPr>
        <p:spPr>
          <a:xfrm>
            <a:off x="245327" y="5818434"/>
            <a:ext cx="3557239" cy="830997"/>
          </a:xfrm>
          <a:prstGeom prst="rect">
            <a:avLst/>
          </a:prstGeom>
          <a:noFill/>
        </p:spPr>
        <p:txBody>
          <a:bodyPr wrap="square" rtlCol="1">
            <a:spAutoFit/>
          </a:bodyPr>
          <a:lstStyle/>
          <a:p>
            <a:pPr algn="ctr" rtl="1"/>
            <a:r>
              <a:rPr lang="ar-EG" sz="2400" b="1">
                <a:solidFill>
                  <a:srgbClr val="FFFFFF"/>
                </a:solidFill>
                <a:latin typeface="GE SS Two Medium" panose="020A0503020102020204" pitchFamily="18" charset="-78"/>
                <a:ea typeface="GE SS Two Medium" panose="020A0503020102020204" pitchFamily="18" charset="-78"/>
                <a:cs typeface="GE SS Two Medium" panose="020A0503020102020204" pitchFamily="18" charset="-78"/>
              </a:rPr>
              <a:t>الــفــرقة</a:t>
            </a:r>
            <a:r>
              <a:rPr lang="ar-EG"/>
              <a:t> </a:t>
            </a:r>
            <a:r>
              <a:rPr lang="ar-EG" sz="2400" b="1">
                <a:solidFill>
                  <a:srgbClr val="FFFFFF"/>
                </a:solidFill>
                <a:latin typeface="GE SS Two Medium" panose="020A0503020102020204" pitchFamily="18" charset="-78"/>
                <a:ea typeface="GE SS Two Medium" panose="020A0503020102020204" pitchFamily="18" charset="-78"/>
                <a:cs typeface="GE SS Two Medium" panose="020A0503020102020204" pitchFamily="18" charset="-78"/>
              </a:rPr>
              <a:t>الــثــانــيــة </a:t>
            </a:r>
          </a:p>
          <a:p>
            <a:pPr algn="ctr"/>
            <a:r>
              <a:rPr lang="ar-EG" sz="2400" b="1">
                <a:solidFill>
                  <a:srgbClr val="FFFFFF"/>
                </a:solidFill>
                <a:latin typeface="GE SS Two Medium" panose="020A0503020102020204" pitchFamily="18" charset="-78"/>
                <a:ea typeface="GE SS Two Medium" panose="020A0503020102020204" pitchFamily="18" charset="-78"/>
                <a:cs typeface="GE SS Two Medium" panose="020A0503020102020204" pitchFamily="18" charset="-78"/>
              </a:rPr>
              <a:t>برنامج الميكاترونيكس</a:t>
            </a:r>
          </a:p>
        </p:txBody>
      </p:sp>
      <p:pic>
        <p:nvPicPr>
          <p:cNvPr id="4" name="Picture 3">
            <a:extLst>
              <a:ext uri="{FF2B5EF4-FFF2-40B4-BE49-F238E27FC236}">
                <a16:creationId xmlns:a16="http://schemas.microsoft.com/office/drawing/2014/main" id="{56EE6981-17E1-4E27-82C7-5EC958171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44" y="107249"/>
            <a:ext cx="1393015" cy="1432284"/>
          </a:xfrm>
          <a:prstGeom prst="rect">
            <a:avLst/>
          </a:prstGeom>
        </p:spPr>
      </p:pic>
      <p:pic>
        <p:nvPicPr>
          <p:cNvPr id="6" name="Picture 5">
            <a:extLst>
              <a:ext uri="{FF2B5EF4-FFF2-40B4-BE49-F238E27FC236}">
                <a16:creationId xmlns:a16="http://schemas.microsoft.com/office/drawing/2014/main" id="{CD272076-EE4A-473E-AB8D-7AF8D9A30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1334" y="128662"/>
            <a:ext cx="1432284" cy="1432284"/>
          </a:xfrm>
          <a:prstGeom prst="rect">
            <a:avLst/>
          </a:prstGeom>
        </p:spPr>
      </p:pic>
    </p:spTree>
    <p:extLst>
      <p:ext uri="{BB962C8B-B14F-4D97-AF65-F5344CB8AC3E}">
        <p14:creationId xmlns:p14="http://schemas.microsoft.com/office/powerpoint/2010/main" val="35160716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marL="0" marR="0">
              <a:lnSpc>
                <a:spcPct val="150000"/>
              </a:lnSpc>
              <a:spcBef>
                <a:spcPts val="0"/>
              </a:spcBef>
              <a:spcAft>
                <a:spcPts val="800"/>
              </a:spcAft>
            </a:pPr>
            <a:r>
              <a:rPr lang="ar-SA" sz="2000">
                <a:latin typeface="GE SS Two Medium" panose="020A0503020102020204" pitchFamily="18" charset="-78"/>
                <a:ea typeface="GE SS Two Medium" panose="020A0503020102020204" pitchFamily="18" charset="-78"/>
                <a:cs typeface="GE SS Two Medium" panose="020A0503020102020204" pitchFamily="18" charset="-78"/>
              </a:rPr>
              <a:t>و بعد كل هذه الحوادث فكرنا في تطوير شبكه السكه الحديد وعمل بعض وسائل الأمان </a:t>
            </a:r>
            <a:r>
              <a:rPr lang="ar-EG" sz="2000">
                <a:effectLst/>
                <a:latin typeface="Calibri" panose="020F0502020204030204" pitchFamily="34" charset="0"/>
                <a:ea typeface="Calibri" panose="020F0502020204030204" pitchFamily="34" charset="0"/>
                <a:cs typeface="Times New Roman" panose="02020603050405020304" pitchFamily="18" charset="0"/>
              </a:rPr>
              <a:t>.</a:t>
            </a:r>
            <a:endParaRPr lang="en-US" sz="2000">
              <a:effectLst/>
              <a:latin typeface="Calibri" panose="020F0502020204030204" pitchFamily="34" charset="0"/>
              <a:ea typeface="Calibri" panose="020F0502020204030204" pitchFamily="34" charset="0"/>
              <a:cs typeface="Arial" panose="020B0604020202020204" pitchFamily="34" charset="0"/>
            </a:endParaRPr>
          </a:p>
        </p:txBody>
      </p:sp>
      <p:sp>
        <p:nvSpPr>
          <p:cNvPr id="7" name="Donut 6">
            <a:extLst>
              <a:ext uri="{FF2B5EF4-FFF2-40B4-BE49-F238E27FC236}">
                <a16:creationId xmlns:a16="http://schemas.microsoft.com/office/drawing/2014/main" id="{92A25C78-40AB-4447-97BE-78D4577D4FC4}"/>
              </a:ext>
            </a:extLst>
          </p:cNvPr>
          <p:cNvSpPr/>
          <p:nvPr/>
        </p:nvSpPr>
        <p:spPr>
          <a:xfrm>
            <a:off x="4066491" y="1784611"/>
            <a:ext cx="4032000" cy="4032000"/>
          </a:xfrm>
          <a:prstGeom prst="donut">
            <a:avLst>
              <a:gd name="adj" fmla="val 29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 name="Rounded Rectangle 7">
            <a:extLst>
              <a:ext uri="{FF2B5EF4-FFF2-40B4-BE49-F238E27FC236}">
                <a16:creationId xmlns:a16="http://schemas.microsoft.com/office/drawing/2014/main" id="{C47DFAB1-7CA7-45B2-BC42-5A368106CA0F}"/>
              </a:ext>
            </a:extLst>
          </p:cNvPr>
          <p:cNvSpPr/>
          <p:nvPr/>
        </p:nvSpPr>
        <p:spPr>
          <a:xfrm rot="27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9" name="Rounded Rectangle 8">
            <a:extLst>
              <a:ext uri="{FF2B5EF4-FFF2-40B4-BE49-F238E27FC236}">
                <a16:creationId xmlns:a16="http://schemas.microsoft.com/office/drawing/2014/main" id="{BB93AC16-A738-412D-A884-4D67C937603F}"/>
              </a:ext>
            </a:extLst>
          </p:cNvPr>
          <p:cNvSpPr/>
          <p:nvPr/>
        </p:nvSpPr>
        <p:spPr>
          <a:xfrm rot="189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0" name="Oval 9">
            <a:extLst>
              <a:ext uri="{FF2B5EF4-FFF2-40B4-BE49-F238E27FC236}">
                <a16:creationId xmlns:a16="http://schemas.microsoft.com/office/drawing/2014/main" id="{B0D461CE-5F1D-4C78-B7E0-B4E61BE49A0E}"/>
              </a:ext>
            </a:extLst>
          </p:cNvPr>
          <p:cNvSpPr/>
          <p:nvPr/>
        </p:nvSpPr>
        <p:spPr>
          <a:xfrm>
            <a:off x="5140630" y="2956051"/>
            <a:ext cx="1912524" cy="1912524"/>
          </a:xfrm>
          <a:prstGeom prst="ellipse">
            <a:avLst/>
          </a:prstGeom>
          <a:solidFill>
            <a:schemeClr val="tx1">
              <a:lumMod val="75000"/>
              <a:lumOff val="25000"/>
              <a:alpha val="3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cxnSp>
        <p:nvCxnSpPr>
          <p:cNvPr id="11" name="Straight Arrow Connector 10">
            <a:extLst>
              <a:ext uri="{FF2B5EF4-FFF2-40B4-BE49-F238E27FC236}">
                <a16:creationId xmlns:a16="http://schemas.microsoft.com/office/drawing/2014/main" id="{1D047957-7482-43A8-B0BF-E1C52F51BC9B}"/>
              </a:ext>
            </a:extLst>
          </p:cNvPr>
          <p:cNvCxnSpPr/>
          <p:nvPr/>
        </p:nvCxnSpPr>
        <p:spPr>
          <a:xfrm>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BF28EB-3818-41F1-8206-94E182F1EBD0}"/>
              </a:ext>
            </a:extLst>
          </p:cNvPr>
          <p:cNvCxnSpPr/>
          <p:nvPr/>
        </p:nvCxnSpPr>
        <p:spPr>
          <a:xfrm rot="5400000">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A9F72C1-259E-48B6-8D75-A089C4B2DDC7}"/>
              </a:ext>
            </a:extLst>
          </p:cNvPr>
          <p:cNvSpPr/>
          <p:nvPr/>
        </p:nvSpPr>
        <p:spPr>
          <a:xfrm>
            <a:off x="5385825" y="3201959"/>
            <a:ext cx="1404000" cy="1404000"/>
          </a:xfrm>
          <a:prstGeom prst="ellipse">
            <a:avLst/>
          </a:prstGeom>
          <a:solidFill>
            <a:schemeClr val="tx1">
              <a:lumMod val="75000"/>
              <a:lumOff val="25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4" name="Oval 13">
            <a:extLst>
              <a:ext uri="{FF2B5EF4-FFF2-40B4-BE49-F238E27FC236}">
                <a16:creationId xmlns:a16="http://schemas.microsoft.com/office/drawing/2014/main" id="{02153930-82BE-47AD-924A-E480E0A71D99}"/>
              </a:ext>
            </a:extLst>
          </p:cNvPr>
          <p:cNvSpPr/>
          <p:nvPr/>
        </p:nvSpPr>
        <p:spPr>
          <a:xfrm>
            <a:off x="5511825" y="3327959"/>
            <a:ext cx="1152000" cy="1152000"/>
          </a:xfrm>
          <a:prstGeom prst="ellipse">
            <a:avLst/>
          </a:prstGeom>
          <a:solidFill>
            <a:schemeClr val="accent6"/>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28" name="Oval 27">
            <a:extLst>
              <a:ext uri="{FF2B5EF4-FFF2-40B4-BE49-F238E27FC236}">
                <a16:creationId xmlns:a16="http://schemas.microsoft.com/office/drawing/2014/main" id="{9C5AB78D-66CC-48C6-8715-BAB5D0904F97}"/>
              </a:ext>
            </a:extLst>
          </p:cNvPr>
          <p:cNvSpPr/>
          <p:nvPr/>
        </p:nvSpPr>
        <p:spPr>
          <a:xfrm>
            <a:off x="4262456" y="2070379"/>
            <a:ext cx="828000" cy="828000"/>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a:extLst>
              <a:ext uri="{FF2B5EF4-FFF2-40B4-BE49-F238E27FC236}">
                <a16:creationId xmlns:a16="http://schemas.microsoft.com/office/drawing/2014/main" id="{549CD4A5-F9C5-4D00-ABE4-FD1326646B44}"/>
              </a:ext>
            </a:extLst>
          </p:cNvPr>
          <p:cNvSpPr/>
          <p:nvPr/>
        </p:nvSpPr>
        <p:spPr>
          <a:xfrm>
            <a:off x="7054150" y="2078028"/>
            <a:ext cx="828000" cy="828000"/>
          </a:xfrm>
          <a:prstGeom prst="ellipse">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Oval 29">
            <a:extLst>
              <a:ext uri="{FF2B5EF4-FFF2-40B4-BE49-F238E27FC236}">
                <a16:creationId xmlns:a16="http://schemas.microsoft.com/office/drawing/2014/main" id="{EC3E2E56-6DE5-461C-8C13-457F75B2660E}"/>
              </a:ext>
            </a:extLst>
          </p:cNvPr>
          <p:cNvSpPr/>
          <p:nvPr/>
        </p:nvSpPr>
        <p:spPr>
          <a:xfrm>
            <a:off x="4281978" y="4865217"/>
            <a:ext cx="828000" cy="828000"/>
          </a:xfrm>
          <a:prstGeom prst="ellipse">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Oval 30">
            <a:extLst>
              <a:ext uri="{FF2B5EF4-FFF2-40B4-BE49-F238E27FC236}">
                <a16:creationId xmlns:a16="http://schemas.microsoft.com/office/drawing/2014/main" id="{E1E48269-9840-463A-BA66-B501F8657409}"/>
              </a:ext>
            </a:extLst>
          </p:cNvPr>
          <p:cNvSpPr/>
          <p:nvPr/>
        </p:nvSpPr>
        <p:spPr>
          <a:xfrm>
            <a:off x="7053154" y="4865217"/>
            <a:ext cx="828000" cy="828000"/>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0" name="Group 39">
            <a:extLst>
              <a:ext uri="{FF2B5EF4-FFF2-40B4-BE49-F238E27FC236}">
                <a16:creationId xmlns:a16="http://schemas.microsoft.com/office/drawing/2014/main" id="{23490A9B-2717-4C16-884C-0DDCD812C34C}"/>
              </a:ext>
            </a:extLst>
          </p:cNvPr>
          <p:cNvGrpSpPr/>
          <p:nvPr/>
        </p:nvGrpSpPr>
        <p:grpSpPr>
          <a:xfrm>
            <a:off x="5648167" y="3464624"/>
            <a:ext cx="865646" cy="865646"/>
            <a:chOff x="1089413" y="2131797"/>
            <a:chExt cx="2968238" cy="2968238"/>
          </a:xfrm>
        </p:grpSpPr>
        <p:sp>
          <p:nvSpPr>
            <p:cNvPr id="41" name="Freeform: Shape 40">
              <a:extLst>
                <a:ext uri="{FF2B5EF4-FFF2-40B4-BE49-F238E27FC236}">
                  <a16:creationId xmlns:a16="http://schemas.microsoft.com/office/drawing/2014/main" id="{2C3A63DA-24D3-4BBB-8DAD-F3ED4CA45E07}"/>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578D8323-DA3C-4B6B-92F1-98B925279361}"/>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sp>
        <p:nvSpPr>
          <p:cNvPr id="44" name="TextBox 43">
            <a:extLst>
              <a:ext uri="{FF2B5EF4-FFF2-40B4-BE49-F238E27FC236}">
                <a16:creationId xmlns:a16="http://schemas.microsoft.com/office/drawing/2014/main" id="{4B731511-8BF8-40E0-B215-C2FB102F24C2}"/>
              </a:ext>
            </a:extLst>
          </p:cNvPr>
          <p:cNvSpPr txBox="1"/>
          <p:nvPr/>
        </p:nvSpPr>
        <p:spPr>
          <a:xfrm>
            <a:off x="1859528" y="2079388"/>
            <a:ext cx="2422450" cy="461665"/>
          </a:xfrm>
          <a:prstGeom prst="rect">
            <a:avLst/>
          </a:prstGeom>
          <a:noFill/>
        </p:spPr>
        <p:txBody>
          <a:bodyPr wrap="square">
            <a:spAutoFit/>
          </a:bodyPr>
          <a:lstStyle/>
          <a:p>
            <a:r>
              <a:rPr lang="en-US" sz="2400">
                <a:effectLst/>
                <a:latin typeface="Dance" pitchFamily="2" charset="0"/>
                <a:ea typeface="Calibri" panose="020F0502020204030204" pitchFamily="34" charset="0"/>
                <a:cs typeface="Cairo" panose="00000500000000000000" pitchFamily="2" charset="-78"/>
              </a:rPr>
              <a:t>Rf WIRELESS</a:t>
            </a:r>
            <a:endParaRPr lang="ar-EG" sz="2400">
              <a:latin typeface="Dance" pitchFamily="2" charset="0"/>
            </a:endParaRPr>
          </a:p>
        </p:txBody>
      </p:sp>
      <p:sp>
        <p:nvSpPr>
          <p:cNvPr id="46" name="TextBox 45">
            <a:extLst>
              <a:ext uri="{FF2B5EF4-FFF2-40B4-BE49-F238E27FC236}">
                <a16:creationId xmlns:a16="http://schemas.microsoft.com/office/drawing/2014/main" id="{EA246235-291C-4CFA-A13B-7D29BBB9D7AB}"/>
              </a:ext>
            </a:extLst>
          </p:cNvPr>
          <p:cNvSpPr txBox="1"/>
          <p:nvPr/>
        </p:nvSpPr>
        <p:spPr>
          <a:xfrm>
            <a:off x="1283673" y="5517320"/>
            <a:ext cx="3652122" cy="461665"/>
          </a:xfrm>
          <a:prstGeom prst="rect">
            <a:avLst/>
          </a:prstGeom>
          <a:noFill/>
        </p:spPr>
        <p:txBody>
          <a:bodyPr wrap="square">
            <a:spAutoFit/>
          </a:bodyPr>
          <a:lstStyle/>
          <a:p>
            <a:r>
              <a:rPr lang="en-US" sz="2400">
                <a:latin typeface="Dance" pitchFamily="2" charset="0"/>
                <a:cs typeface="Cairo" panose="00000500000000000000" pitchFamily="2" charset="-78"/>
              </a:rPr>
              <a:t>Load cell sensor</a:t>
            </a:r>
            <a:endParaRPr lang="ar-EG" sz="2400">
              <a:latin typeface="Dance" pitchFamily="2" charset="0"/>
              <a:cs typeface="Cairo" panose="00000500000000000000" pitchFamily="2" charset="-78"/>
            </a:endParaRPr>
          </a:p>
        </p:txBody>
      </p:sp>
      <p:sp>
        <p:nvSpPr>
          <p:cNvPr id="53" name="TextBox 52">
            <a:extLst>
              <a:ext uri="{FF2B5EF4-FFF2-40B4-BE49-F238E27FC236}">
                <a16:creationId xmlns:a16="http://schemas.microsoft.com/office/drawing/2014/main" id="{D7CC2BDE-F09C-433E-8CD7-3DC39D52FFCA}"/>
              </a:ext>
            </a:extLst>
          </p:cNvPr>
          <p:cNvSpPr txBox="1"/>
          <p:nvPr/>
        </p:nvSpPr>
        <p:spPr>
          <a:xfrm>
            <a:off x="8098491" y="2088037"/>
            <a:ext cx="6105292" cy="461665"/>
          </a:xfrm>
          <a:prstGeom prst="rect">
            <a:avLst/>
          </a:prstGeom>
          <a:noFill/>
        </p:spPr>
        <p:txBody>
          <a:bodyPr wrap="square">
            <a:spAutoFit/>
          </a:bodyPr>
          <a:lstStyle/>
          <a:p>
            <a:r>
              <a:rPr lang="en-US" sz="2400">
                <a:latin typeface="Dance" pitchFamily="2" charset="0"/>
                <a:cs typeface="Cairo" panose="00000500000000000000" pitchFamily="2" charset="-78"/>
              </a:rPr>
              <a:t>Servo motor - IR </a:t>
            </a:r>
            <a:endParaRPr lang="ar-EG" sz="2400">
              <a:latin typeface="Dance" pitchFamily="2" charset="0"/>
              <a:cs typeface="Cairo" panose="00000500000000000000" pitchFamily="2" charset="-78"/>
            </a:endParaRPr>
          </a:p>
        </p:txBody>
      </p:sp>
      <p:sp>
        <p:nvSpPr>
          <p:cNvPr id="54" name="TextBox 53">
            <a:extLst>
              <a:ext uri="{FF2B5EF4-FFF2-40B4-BE49-F238E27FC236}">
                <a16:creationId xmlns:a16="http://schemas.microsoft.com/office/drawing/2014/main" id="{457A372E-FF6B-43C6-A1DC-98E5E164DA7B}"/>
              </a:ext>
            </a:extLst>
          </p:cNvPr>
          <p:cNvSpPr txBox="1"/>
          <p:nvPr/>
        </p:nvSpPr>
        <p:spPr>
          <a:xfrm>
            <a:off x="8292163" y="5354946"/>
            <a:ext cx="7103326" cy="461665"/>
          </a:xfrm>
          <a:prstGeom prst="rect">
            <a:avLst/>
          </a:prstGeom>
          <a:noFill/>
        </p:spPr>
        <p:txBody>
          <a:bodyPr wrap="square">
            <a:spAutoFit/>
          </a:bodyPr>
          <a:lstStyle/>
          <a:p>
            <a:r>
              <a:rPr lang="en-US" sz="2400">
                <a:latin typeface="Dance" pitchFamily="2" charset="0"/>
                <a:cs typeface="Cairo" panose="00000500000000000000" pitchFamily="2" charset="-78"/>
              </a:rPr>
              <a:t>LED</a:t>
            </a:r>
            <a:endParaRPr lang="ar-EG" sz="2400">
              <a:latin typeface="Dance" pitchFamily="2" charset="0"/>
              <a:cs typeface="Cairo" panose="00000500000000000000" pitchFamily="2" charset="-78"/>
            </a:endParaRPr>
          </a:p>
        </p:txBody>
      </p:sp>
    </p:spTree>
    <p:extLst>
      <p:ext uri="{BB962C8B-B14F-4D97-AF65-F5344CB8AC3E}">
        <p14:creationId xmlns:p14="http://schemas.microsoft.com/office/powerpoint/2010/main" val="27924172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par>
                                <p:cTn id="25" presetID="22" presetClass="entr" presetSubtype="1"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up)">
                                      <p:cBhvr>
                                        <p:cTn id="39" dur="500"/>
                                        <p:tgtEl>
                                          <p:spTgt spid="2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up)">
                                      <p:cBhvr>
                                        <p:cTn id="42" dur="500"/>
                                        <p:tgtEl>
                                          <p:spTgt spid="3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up)">
                                      <p:cBhvr>
                                        <p:cTn id="45" dur="500"/>
                                        <p:tgtEl>
                                          <p:spTgt spid="31"/>
                                        </p:tgtEl>
                                      </p:cBhvr>
                                    </p:animEffect>
                                  </p:childTnLst>
                                </p:cTn>
                              </p:par>
                              <p:par>
                                <p:cTn id="46" presetID="22" presetClass="entr" presetSubtype="1"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up)">
                                      <p:cBhvr>
                                        <p:cTn id="48" dur="5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right)">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9" grpId="0" animBg="1"/>
      <p:bldP spid="10" grpId="0" animBg="1"/>
      <p:bldP spid="13" grpId="0" animBg="1"/>
      <p:bldP spid="14" grpId="0" animBg="1"/>
      <p:bldP spid="28" grpId="0" animBg="1"/>
      <p:bldP spid="29" grpId="0" animBg="1"/>
      <p:bldP spid="30" grpId="0" animBg="1"/>
      <p:bldP spid="31" grpId="0" animBg="1"/>
      <p:bldP spid="44" grpId="0"/>
      <p:bldP spid="46" grpId="0"/>
      <p:bldP spid="53"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318BAFD-5D0F-4867-A995-9BE2BB3383D2}"/>
              </a:ext>
            </a:extLst>
          </p:cNvPr>
          <p:cNvPicPr>
            <a:picLocks noGrp="1" noChangeAspect="1"/>
          </p:cNvPicPr>
          <p:nvPr>
            <p:ph type="pic" idx="10"/>
          </p:nvPr>
        </p:nvPicPr>
        <p:blipFill>
          <a:blip r:embed="rId2">
            <a:extLst>
              <a:ext uri="{28A0092B-C50C-407E-A947-70E740481C1C}">
                <a14:useLocalDpi xmlns:a14="http://schemas.microsoft.com/office/drawing/2010/main" val="0"/>
              </a:ext>
            </a:extLst>
          </a:blip>
          <a:srcRect l="11302" r="11302"/>
          <a:stretch>
            <a:fillRect/>
          </a:stretch>
        </p:blipFill>
        <p:spPr/>
      </p:pic>
      <p:sp>
        <p:nvSpPr>
          <p:cNvPr id="9" name="TextBox 8">
            <a:extLst>
              <a:ext uri="{FF2B5EF4-FFF2-40B4-BE49-F238E27FC236}">
                <a16:creationId xmlns:a16="http://schemas.microsoft.com/office/drawing/2014/main" id="{055963B2-9B6C-4198-8BC3-D5161C79A8E9}"/>
              </a:ext>
            </a:extLst>
          </p:cNvPr>
          <p:cNvSpPr txBox="1"/>
          <p:nvPr/>
        </p:nvSpPr>
        <p:spPr>
          <a:xfrm>
            <a:off x="7342863" y="1856794"/>
            <a:ext cx="4849137" cy="2840714"/>
          </a:xfrm>
          <a:prstGeom prst="rect">
            <a:avLst/>
          </a:prstGeom>
          <a:noFill/>
        </p:spPr>
        <p:txBody>
          <a:bodyPr wrap="square" rtlCol="1">
            <a:spAutoFit/>
          </a:bodyPr>
          <a:lstStyle/>
          <a:p>
            <a:pPr marL="0" marR="0" algn="ctr">
              <a:lnSpc>
                <a:spcPct val="107000"/>
              </a:lnSpc>
              <a:spcBef>
                <a:spcPts val="0"/>
              </a:spcBef>
              <a:spcAft>
                <a:spcPts val="800"/>
              </a:spcAft>
            </a:pPr>
            <a:r>
              <a:rPr lang="en-GB">
                <a:solidFill>
                  <a:schemeClr val="bg1">
                    <a:lumMod val="95000"/>
                  </a:schemeClr>
                </a:solidFill>
                <a:latin typeface="+mj-lt"/>
                <a:cs typeface="Cairo" panose="00000500000000000000" pitchFamily="2" charset="-78"/>
              </a:rPr>
              <a:t>CIRCUIT IDEA </a:t>
            </a:r>
            <a:endParaRPr lang="en-US">
              <a:solidFill>
                <a:schemeClr val="bg1">
                  <a:lumMod val="95000"/>
                </a:schemeClr>
              </a:solidFill>
              <a:latin typeface="+mj-lt"/>
              <a:cs typeface="Cairo" panose="00000500000000000000" pitchFamily="2" charset="-78"/>
            </a:endParaRPr>
          </a:p>
          <a:p>
            <a:pPr marL="0" marR="0">
              <a:lnSpc>
                <a:spcPct val="107000"/>
              </a:lnSpc>
              <a:spcBef>
                <a:spcPts val="0"/>
              </a:spcBef>
              <a:spcAft>
                <a:spcPts val="800"/>
              </a:spcAft>
            </a:pPr>
            <a:r>
              <a:rPr lang="en-GB">
                <a:solidFill>
                  <a:schemeClr val="bg1">
                    <a:lumMod val="95000"/>
                  </a:schemeClr>
                </a:solidFill>
                <a:latin typeface="Bahnschrift SemiLight" panose="020B0502040204020203" pitchFamily="34" charset="0"/>
                <a:cs typeface="Cairo" panose="00000500000000000000" pitchFamily="2" charset="-78"/>
              </a:rPr>
              <a:t>When The Train Passes In Front Of The First Sensor, The Servo Motor Rotates 90 Degrees And An Alarm Bell Alerts Pedestrians At The Crossing.</a:t>
            </a:r>
            <a:r>
              <a:rPr lang="ar-EG">
                <a:solidFill>
                  <a:schemeClr val="bg1">
                    <a:lumMod val="95000"/>
                  </a:schemeClr>
                </a:solidFill>
                <a:latin typeface="Bahnschrift SemiLight" panose="020B0502040204020203" pitchFamily="34" charset="0"/>
                <a:cs typeface="Cairo" panose="00000500000000000000" pitchFamily="2" charset="-78"/>
              </a:rPr>
              <a:t> </a:t>
            </a:r>
            <a:r>
              <a:rPr lang="en-GB">
                <a:solidFill>
                  <a:schemeClr val="bg1">
                    <a:lumMod val="95000"/>
                  </a:schemeClr>
                </a:solidFill>
                <a:latin typeface="Bahnschrift SemiLight" panose="020B0502040204020203" pitchFamily="34" charset="0"/>
                <a:cs typeface="Cairo" panose="00000500000000000000" pitchFamily="2" charset="-78"/>
              </a:rPr>
              <a:t>When The Train Passes Completely And The Second Sensor Receives A Physical Signal From The Movement Of The Train, The Engine Will Return To Its Normal Position And The Alarm Bell Will Stop Working.</a:t>
            </a:r>
            <a:endParaRPr lang="ar-EG">
              <a:solidFill>
                <a:schemeClr val="bg1">
                  <a:lumMod val="95000"/>
                </a:schemeClr>
              </a:solidFill>
              <a:latin typeface="Bahnschrift SemiLight" panose="020B0502040204020203" pitchFamily="34" charset="0"/>
            </a:endParaRPr>
          </a:p>
        </p:txBody>
      </p:sp>
      <p:sp>
        <p:nvSpPr>
          <p:cNvPr id="10" name="TextBox 9">
            <a:extLst>
              <a:ext uri="{FF2B5EF4-FFF2-40B4-BE49-F238E27FC236}">
                <a16:creationId xmlns:a16="http://schemas.microsoft.com/office/drawing/2014/main" id="{911A3B1A-5D0F-408B-8793-EED02B452B76}"/>
              </a:ext>
            </a:extLst>
          </p:cNvPr>
          <p:cNvSpPr txBox="1"/>
          <p:nvPr/>
        </p:nvSpPr>
        <p:spPr>
          <a:xfrm>
            <a:off x="1694986" y="334005"/>
            <a:ext cx="9322420" cy="800219"/>
          </a:xfrm>
          <a:prstGeom prst="rect">
            <a:avLst/>
          </a:prstGeom>
          <a:noFill/>
        </p:spPr>
        <p:txBody>
          <a:bodyPr wrap="square" rtlCol="1">
            <a:spAutoFit/>
          </a:bodyPr>
          <a:lstStyle/>
          <a:p>
            <a:r>
              <a:rPr lang="en-US" sz="2800">
                <a:latin typeface="Sinkin Sans 700 Bold" pitchFamily="50" charset="0"/>
                <a:cs typeface="AL-Battar" pitchFamily="2" charset="-78"/>
              </a:rPr>
              <a:t>IR SENSOR - SERVO MOTOR CIRCUIT </a:t>
            </a:r>
          </a:p>
          <a:p>
            <a:endParaRPr lang="ar-EG"/>
          </a:p>
        </p:txBody>
      </p:sp>
    </p:spTree>
    <p:extLst>
      <p:ext uri="{BB962C8B-B14F-4D97-AF65-F5344CB8AC3E}">
        <p14:creationId xmlns:p14="http://schemas.microsoft.com/office/powerpoint/2010/main" val="33849354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a:solidFill>
                  <a:schemeClr val="accent2">
                    <a:lumMod val="60000"/>
                    <a:lumOff val="40000"/>
                  </a:schemeClr>
                </a:solidFill>
                <a:latin typeface="Sinkin Sans 700 Bold" pitchFamily="50" charset="0"/>
              </a:rPr>
              <a:t>CIRCUIT</a:t>
            </a:r>
            <a:r>
              <a:rPr lang="en-US">
                <a:latin typeface="Sinkin Sans 700 Bold" pitchFamily="50" charset="0"/>
              </a:rPr>
              <a:t> COMPONENTS</a:t>
            </a:r>
            <a:endParaRPr lang="en-US" dirty="0">
              <a:latin typeface="Sinkin Sans 700 Bold" pitchFamily="50" charset="0"/>
            </a:endParaRPr>
          </a:p>
        </p:txBody>
      </p:sp>
      <p:sp>
        <p:nvSpPr>
          <p:cNvPr id="3" name="TextBox 2">
            <a:extLst>
              <a:ext uri="{FF2B5EF4-FFF2-40B4-BE49-F238E27FC236}">
                <a16:creationId xmlns:a16="http://schemas.microsoft.com/office/drawing/2014/main" id="{D5AD0C27-B1EE-41C7-8B1E-89B125339539}"/>
              </a:ext>
            </a:extLst>
          </p:cNvPr>
          <p:cNvSpPr txBox="1"/>
          <p:nvPr/>
        </p:nvSpPr>
        <p:spPr>
          <a:xfrm>
            <a:off x="860819" y="3870389"/>
            <a:ext cx="1202899" cy="923330"/>
          </a:xfrm>
          <a:prstGeom prst="rect">
            <a:avLst/>
          </a:prstGeom>
          <a:noFill/>
        </p:spPr>
        <p:txBody>
          <a:bodyPr wrap="square" rtlCol="0">
            <a:spAutoFit/>
          </a:bodyPr>
          <a:lstStyle/>
          <a:p>
            <a:pPr algn="ctr"/>
            <a:r>
              <a:rPr lang="en-US" altLang="ko-KR" sz="5400" b="1" dirty="0">
                <a:solidFill>
                  <a:schemeClr val="accent1"/>
                </a:solidFill>
                <a:cs typeface="Arial" pitchFamily="34" charset="0"/>
              </a:rPr>
              <a:t>1st</a:t>
            </a:r>
            <a:endParaRPr lang="ko-KR" altLang="en-US" sz="5400" b="1" dirty="0">
              <a:solidFill>
                <a:schemeClr val="accent1"/>
              </a:solidFill>
              <a:cs typeface="Arial" pitchFamily="34" charset="0"/>
            </a:endParaRPr>
          </a:p>
        </p:txBody>
      </p:sp>
      <p:sp>
        <p:nvSpPr>
          <p:cNvPr id="4" name="TextBox 3">
            <a:extLst>
              <a:ext uri="{FF2B5EF4-FFF2-40B4-BE49-F238E27FC236}">
                <a16:creationId xmlns:a16="http://schemas.microsoft.com/office/drawing/2014/main" id="{EC834E0F-BFF4-4374-B675-37C4B3702F05}"/>
              </a:ext>
            </a:extLst>
          </p:cNvPr>
          <p:cNvSpPr txBox="1"/>
          <p:nvPr/>
        </p:nvSpPr>
        <p:spPr>
          <a:xfrm>
            <a:off x="860819" y="5168870"/>
            <a:ext cx="1202899" cy="923330"/>
          </a:xfrm>
          <a:prstGeom prst="rect">
            <a:avLst/>
          </a:prstGeom>
          <a:noFill/>
        </p:spPr>
        <p:txBody>
          <a:bodyPr wrap="square" rtlCol="0">
            <a:spAutoFit/>
          </a:bodyPr>
          <a:lstStyle/>
          <a:p>
            <a:pPr algn="ctr"/>
            <a:r>
              <a:rPr lang="en-US" altLang="ko-KR" sz="5400" b="1" dirty="0">
                <a:solidFill>
                  <a:schemeClr val="accent2"/>
                </a:solidFill>
                <a:cs typeface="Arial" pitchFamily="34" charset="0"/>
              </a:rPr>
              <a:t>2st</a:t>
            </a:r>
            <a:endParaRPr lang="ko-KR" altLang="en-US" sz="5400" b="1" dirty="0">
              <a:solidFill>
                <a:schemeClr val="accent2"/>
              </a:solidFill>
              <a:cs typeface="Arial" pitchFamily="34" charset="0"/>
            </a:endParaRPr>
          </a:p>
        </p:txBody>
      </p:sp>
      <p:sp>
        <p:nvSpPr>
          <p:cNvPr id="5" name="TextBox 4">
            <a:extLst>
              <a:ext uri="{FF2B5EF4-FFF2-40B4-BE49-F238E27FC236}">
                <a16:creationId xmlns:a16="http://schemas.microsoft.com/office/drawing/2014/main" id="{32BBD9E3-732E-4094-856A-64857FD13C20}"/>
              </a:ext>
            </a:extLst>
          </p:cNvPr>
          <p:cNvSpPr txBox="1"/>
          <p:nvPr/>
        </p:nvSpPr>
        <p:spPr>
          <a:xfrm>
            <a:off x="6248400" y="3870389"/>
            <a:ext cx="1202899" cy="923330"/>
          </a:xfrm>
          <a:prstGeom prst="rect">
            <a:avLst/>
          </a:prstGeom>
          <a:noFill/>
        </p:spPr>
        <p:txBody>
          <a:bodyPr wrap="square" rtlCol="0">
            <a:spAutoFit/>
          </a:bodyPr>
          <a:lstStyle/>
          <a:p>
            <a:pPr algn="ctr"/>
            <a:r>
              <a:rPr lang="en-US" altLang="ko-KR" sz="5400" b="1" dirty="0">
                <a:solidFill>
                  <a:schemeClr val="accent3"/>
                </a:solidFill>
                <a:cs typeface="Arial" pitchFamily="34" charset="0"/>
              </a:rPr>
              <a:t>3st</a:t>
            </a:r>
            <a:endParaRPr lang="ko-KR" altLang="en-US" sz="5400" b="1" dirty="0">
              <a:solidFill>
                <a:schemeClr val="accent3"/>
              </a:solidFill>
              <a:cs typeface="Arial" pitchFamily="34" charset="0"/>
            </a:endParaRPr>
          </a:p>
        </p:txBody>
      </p:sp>
      <p:sp>
        <p:nvSpPr>
          <p:cNvPr id="6" name="TextBox 5">
            <a:extLst>
              <a:ext uri="{FF2B5EF4-FFF2-40B4-BE49-F238E27FC236}">
                <a16:creationId xmlns:a16="http://schemas.microsoft.com/office/drawing/2014/main" id="{3F8620AE-F76D-488E-A664-88C01DB0A834}"/>
              </a:ext>
            </a:extLst>
          </p:cNvPr>
          <p:cNvSpPr txBox="1"/>
          <p:nvPr/>
        </p:nvSpPr>
        <p:spPr>
          <a:xfrm>
            <a:off x="6248400" y="5168870"/>
            <a:ext cx="1202899" cy="923330"/>
          </a:xfrm>
          <a:prstGeom prst="rect">
            <a:avLst/>
          </a:prstGeom>
          <a:noFill/>
        </p:spPr>
        <p:txBody>
          <a:bodyPr wrap="square" rtlCol="0">
            <a:spAutoFit/>
          </a:bodyPr>
          <a:lstStyle/>
          <a:p>
            <a:pPr algn="ctr"/>
            <a:r>
              <a:rPr lang="en-US" altLang="ko-KR" sz="5400" b="1" dirty="0">
                <a:solidFill>
                  <a:schemeClr val="accent4"/>
                </a:solidFill>
                <a:cs typeface="Arial" pitchFamily="34" charset="0"/>
              </a:rPr>
              <a:t>4st</a:t>
            </a:r>
            <a:endParaRPr lang="ko-KR" altLang="en-US" sz="5400" b="1" dirty="0">
              <a:solidFill>
                <a:schemeClr val="accent4"/>
              </a:solidFill>
              <a:cs typeface="Arial" pitchFamily="34" charset="0"/>
            </a:endParaRPr>
          </a:p>
        </p:txBody>
      </p:sp>
      <p:sp>
        <p:nvSpPr>
          <p:cNvPr id="9" name="TextBox 8">
            <a:extLst>
              <a:ext uri="{FF2B5EF4-FFF2-40B4-BE49-F238E27FC236}">
                <a16:creationId xmlns:a16="http://schemas.microsoft.com/office/drawing/2014/main" id="{3676B41C-58E0-43A0-8986-D80F94F6F0C9}"/>
              </a:ext>
            </a:extLst>
          </p:cNvPr>
          <p:cNvSpPr txBox="1"/>
          <p:nvPr/>
        </p:nvSpPr>
        <p:spPr>
          <a:xfrm>
            <a:off x="2160114" y="3870388"/>
            <a:ext cx="3738862" cy="276999"/>
          </a:xfrm>
          <a:prstGeom prst="rect">
            <a:avLst/>
          </a:prstGeom>
          <a:noFill/>
        </p:spPr>
        <p:txBody>
          <a:bodyPr wrap="square" rtlCol="0">
            <a:spAutoFit/>
          </a:bodyPr>
          <a:lstStyle/>
          <a:p>
            <a:endParaRPr lang="ko-KR" altLang="en-US" sz="1200" b="1" dirty="0">
              <a:solidFill>
                <a:schemeClr val="tx1">
                  <a:lumMod val="65000"/>
                  <a:lumOff val="35000"/>
                </a:schemeClr>
              </a:solidFill>
              <a:cs typeface="Arial" pitchFamily="34" charset="0"/>
            </a:endParaRPr>
          </a:p>
        </p:txBody>
      </p:sp>
      <p:sp>
        <p:nvSpPr>
          <p:cNvPr id="11" name="TextBox 10">
            <a:extLst>
              <a:ext uri="{FF2B5EF4-FFF2-40B4-BE49-F238E27FC236}">
                <a16:creationId xmlns:a16="http://schemas.microsoft.com/office/drawing/2014/main" id="{B44619C7-114B-45F9-9332-12292CBE0F30}"/>
              </a:ext>
            </a:extLst>
          </p:cNvPr>
          <p:cNvSpPr txBox="1"/>
          <p:nvPr/>
        </p:nvSpPr>
        <p:spPr>
          <a:xfrm>
            <a:off x="7547696" y="4147387"/>
            <a:ext cx="3770916" cy="399981"/>
          </a:xfrm>
          <a:prstGeom prst="rect">
            <a:avLst/>
          </a:prstGeom>
          <a:noFill/>
        </p:spPr>
        <p:txBody>
          <a:bodyPr wrap="square" rtlCol="0">
            <a:spAutoFit/>
          </a:bodyPr>
          <a:lstStyle/>
          <a:p>
            <a:pPr marR="0" lvl="0" rtl="0">
              <a:lnSpc>
                <a:spcPct val="107000"/>
              </a:lnSpc>
              <a:spcBef>
                <a:spcPts val="0"/>
              </a:spcBef>
              <a:spcAft>
                <a:spcPts val="800"/>
              </a:spcAft>
            </a:pPr>
            <a:r>
              <a:rPr lang="en-US" sz="2000">
                <a:solidFill>
                  <a:srgbClr val="90C221"/>
                </a:solidFill>
                <a:effectLst>
                  <a:outerShdw blurRad="38100" dist="38100" dir="2700000" algn="tl">
                    <a:srgbClr val="000000">
                      <a:alpha val="43137"/>
                    </a:srgbClr>
                  </a:outerShdw>
                </a:effectLst>
                <a:latin typeface="Dance" pitchFamily="2" charset="0"/>
                <a:cs typeface="Arial" panose="020B0604020202020204" pitchFamily="34" charset="0"/>
              </a:rPr>
              <a:t>2</a:t>
            </a:r>
            <a:r>
              <a:rPr lang="en-US" sz="2000">
                <a:solidFill>
                  <a:srgbClr val="90C221"/>
                </a:solidFill>
                <a:effectLst/>
                <a:latin typeface="Shafigh Mazar"/>
                <a:ea typeface="Calibri" panose="020F0502020204030204" pitchFamily="34" charset="0"/>
                <a:cs typeface="Arial" panose="020B0604020202020204" pitchFamily="34" charset="0"/>
              </a:rPr>
              <a:t> </a:t>
            </a:r>
            <a:r>
              <a:rPr lang="en-US" sz="2000">
                <a:solidFill>
                  <a:srgbClr val="90C221"/>
                </a:solidFill>
                <a:effectLst>
                  <a:outerShdw blurRad="38100" dist="38100" dir="2700000" algn="tl">
                    <a:srgbClr val="000000">
                      <a:alpha val="43137"/>
                    </a:srgbClr>
                  </a:outerShdw>
                </a:effectLst>
                <a:latin typeface="Dance" pitchFamily="2" charset="0"/>
                <a:cs typeface="Arial" panose="020B0604020202020204" pitchFamily="34" charset="0"/>
              </a:rPr>
              <a:t>Sensor IR</a:t>
            </a:r>
          </a:p>
        </p:txBody>
      </p:sp>
      <p:grpSp>
        <p:nvGrpSpPr>
          <p:cNvPr id="13" name="Group 12">
            <a:extLst>
              <a:ext uri="{FF2B5EF4-FFF2-40B4-BE49-F238E27FC236}">
                <a16:creationId xmlns:a16="http://schemas.microsoft.com/office/drawing/2014/main" id="{A30C8C65-5F9C-44A5-8531-BAC07A73ACC5}"/>
              </a:ext>
            </a:extLst>
          </p:cNvPr>
          <p:cNvGrpSpPr/>
          <p:nvPr/>
        </p:nvGrpSpPr>
        <p:grpSpPr>
          <a:xfrm>
            <a:off x="2160114" y="5168869"/>
            <a:ext cx="3770918" cy="861774"/>
            <a:chOff x="2551705" y="4283314"/>
            <a:chExt cx="2152229" cy="861774"/>
          </a:xfrm>
        </p:grpSpPr>
        <p:sp>
          <p:nvSpPr>
            <p:cNvPr id="14" name="TextBox 13">
              <a:extLst>
                <a:ext uri="{FF2B5EF4-FFF2-40B4-BE49-F238E27FC236}">
                  <a16:creationId xmlns:a16="http://schemas.microsoft.com/office/drawing/2014/main" id="{1A948FAE-7272-4A00-AE96-0DA7BB35D346}"/>
                </a:ext>
              </a:extLst>
            </p:cNvPr>
            <p:cNvSpPr txBox="1"/>
            <p:nvPr/>
          </p:nvSpPr>
          <p:spPr>
            <a:xfrm>
              <a:off x="2551706" y="4560313"/>
              <a:ext cx="2152228" cy="584775"/>
            </a:xfrm>
            <a:prstGeom prst="rect">
              <a:avLst/>
            </a:prstGeom>
            <a:noFill/>
          </p:spPr>
          <p:txBody>
            <a:bodyPr wrap="square" rtlCol="0">
              <a:spAutoFit/>
            </a:bodyPr>
            <a:lstStyle/>
            <a:p>
              <a:r>
                <a:rPr lang="en-US" sz="2000">
                  <a:solidFill>
                    <a:srgbClr val="07A398"/>
                  </a:solidFill>
                  <a:effectLst>
                    <a:outerShdw blurRad="38100" dist="38100" dir="2700000" algn="tl">
                      <a:srgbClr val="000000">
                        <a:alpha val="43137"/>
                      </a:srgbClr>
                    </a:outerShdw>
                  </a:effectLst>
                  <a:latin typeface="Dance" pitchFamily="2" charset="0"/>
                  <a:cs typeface="Arial" panose="020B0604020202020204" pitchFamily="34" charset="0"/>
                </a:rPr>
                <a:t>Servo Motor</a:t>
              </a:r>
            </a:p>
            <a:p>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32AE36EE-DE98-47A7-B8D1-B9E1ABE92421}"/>
                </a:ext>
              </a:extLst>
            </p:cNvPr>
            <p:cNvSpPr txBox="1"/>
            <p:nvPr/>
          </p:nvSpPr>
          <p:spPr>
            <a:xfrm>
              <a:off x="2551705" y="4283314"/>
              <a:ext cx="2133933" cy="276999"/>
            </a:xfrm>
            <a:prstGeom prst="rect">
              <a:avLst/>
            </a:prstGeom>
            <a:noFill/>
          </p:spPr>
          <p:txBody>
            <a:bodyPr wrap="square" rtlCol="0">
              <a:spAutoFit/>
            </a:bodyPr>
            <a:lstStyle/>
            <a:p>
              <a:endParaRPr lang="ko-KR" altLang="en-US" sz="1200" b="1" dirty="0">
                <a:solidFill>
                  <a:schemeClr val="tx1">
                    <a:lumMod val="65000"/>
                    <a:lumOff val="35000"/>
                  </a:schemeClr>
                </a:solidFill>
                <a:cs typeface="Arial" pitchFamily="34" charset="0"/>
              </a:endParaRPr>
            </a:p>
          </p:txBody>
        </p:sp>
      </p:grpSp>
      <p:sp>
        <p:nvSpPr>
          <p:cNvPr id="17" name="TextBox 16">
            <a:extLst>
              <a:ext uri="{FF2B5EF4-FFF2-40B4-BE49-F238E27FC236}">
                <a16:creationId xmlns:a16="http://schemas.microsoft.com/office/drawing/2014/main" id="{4FCD9016-823B-47AC-9DBB-CA119ADF13C6}"/>
              </a:ext>
            </a:extLst>
          </p:cNvPr>
          <p:cNvSpPr txBox="1"/>
          <p:nvPr/>
        </p:nvSpPr>
        <p:spPr>
          <a:xfrm>
            <a:off x="7971443" y="5445868"/>
            <a:ext cx="3770916" cy="400110"/>
          </a:xfrm>
          <a:prstGeom prst="rect">
            <a:avLst/>
          </a:prstGeom>
          <a:noFill/>
        </p:spPr>
        <p:txBody>
          <a:bodyPr wrap="square" rtlCol="0">
            <a:spAutoFit/>
          </a:bodyPr>
          <a:lstStyle/>
          <a:p>
            <a:r>
              <a:rPr lang="en-US" sz="2000">
                <a:solidFill>
                  <a:srgbClr val="FBA200"/>
                </a:solidFill>
                <a:effectLst>
                  <a:outerShdw blurRad="38100" dist="38100" dir="2700000" algn="tl">
                    <a:srgbClr val="000000">
                      <a:alpha val="43137"/>
                    </a:srgbClr>
                  </a:outerShdw>
                </a:effectLst>
                <a:latin typeface="Dance" pitchFamily="2" charset="0"/>
                <a:cs typeface="Arial" panose="020B0604020202020204" pitchFamily="34" charset="0"/>
              </a:rPr>
              <a:t>Alarm</a:t>
            </a:r>
            <a:endParaRPr lang="ko-KR" altLang="en-US" sz="2000" dirty="0">
              <a:solidFill>
                <a:srgbClr val="FBA200"/>
              </a:solidFill>
              <a:cs typeface="Arial" pitchFamily="34" charset="0"/>
            </a:endParaRPr>
          </a:p>
        </p:txBody>
      </p:sp>
      <p:grpSp>
        <p:nvGrpSpPr>
          <p:cNvPr id="19" name="그룹 43">
            <a:extLst>
              <a:ext uri="{FF2B5EF4-FFF2-40B4-BE49-F238E27FC236}">
                <a16:creationId xmlns:a16="http://schemas.microsoft.com/office/drawing/2014/main" id="{97238C91-39C3-4C50-B6C2-A509D639F0F5}"/>
              </a:ext>
            </a:extLst>
          </p:cNvPr>
          <p:cNvGrpSpPr/>
          <p:nvPr/>
        </p:nvGrpSpPr>
        <p:grpSpPr>
          <a:xfrm>
            <a:off x="974977" y="1888148"/>
            <a:ext cx="10269128" cy="1603466"/>
            <a:chOff x="974977" y="1777619"/>
            <a:chExt cx="7676630" cy="1603466"/>
          </a:xfrm>
        </p:grpSpPr>
        <p:sp>
          <p:nvSpPr>
            <p:cNvPr id="20" name="Right Arrow Callout 4">
              <a:extLst>
                <a:ext uri="{FF2B5EF4-FFF2-40B4-BE49-F238E27FC236}">
                  <a16:creationId xmlns:a16="http://schemas.microsoft.com/office/drawing/2014/main" id="{FCFD924B-CE0F-4AAE-AC99-B7BDCFE9E269}"/>
                </a:ext>
              </a:extLst>
            </p:cNvPr>
            <p:cNvSpPr/>
            <p:nvPr/>
          </p:nvSpPr>
          <p:spPr>
            <a:xfrm>
              <a:off x="6384899" y="1777619"/>
              <a:ext cx="2266708" cy="1602140"/>
            </a:xfrm>
            <a:prstGeom prst="rightArrowCallout">
              <a:avLst>
                <a:gd name="adj1" fmla="val 30293"/>
                <a:gd name="adj2" fmla="val 25630"/>
                <a:gd name="adj3" fmla="val 24276"/>
                <a:gd name="adj4" fmla="val 70595"/>
              </a:avLst>
            </a:prstGeom>
            <a:solidFill>
              <a:schemeClr val="bg1"/>
            </a:solidFill>
            <a:ln w="63500">
              <a:solidFill>
                <a:schemeClr val="accent4"/>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Right Arrow Callout 5">
              <a:extLst>
                <a:ext uri="{FF2B5EF4-FFF2-40B4-BE49-F238E27FC236}">
                  <a16:creationId xmlns:a16="http://schemas.microsoft.com/office/drawing/2014/main" id="{AD4F5DD1-3523-4E78-A087-5CEB87F97355}"/>
                </a:ext>
              </a:extLst>
            </p:cNvPr>
            <p:cNvSpPr/>
            <p:nvPr/>
          </p:nvSpPr>
          <p:spPr>
            <a:xfrm>
              <a:off x="4581591" y="1778945"/>
              <a:ext cx="2266708" cy="1602140"/>
            </a:xfrm>
            <a:prstGeom prst="rightArrowCallout">
              <a:avLst>
                <a:gd name="adj1" fmla="val 30293"/>
                <a:gd name="adj2" fmla="val 25630"/>
                <a:gd name="adj3" fmla="val 24276"/>
                <a:gd name="adj4" fmla="val 70272"/>
              </a:avLst>
            </a:prstGeom>
            <a:solidFill>
              <a:schemeClr val="bg1"/>
            </a:solidFill>
            <a:ln w="63500">
              <a:solidFill>
                <a:schemeClr val="accent3"/>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Right Arrow Callout 6">
              <a:extLst>
                <a:ext uri="{FF2B5EF4-FFF2-40B4-BE49-F238E27FC236}">
                  <a16:creationId xmlns:a16="http://schemas.microsoft.com/office/drawing/2014/main" id="{1915F009-AEE8-4443-89A2-1BB6A5862A92}"/>
                </a:ext>
              </a:extLst>
            </p:cNvPr>
            <p:cNvSpPr/>
            <p:nvPr/>
          </p:nvSpPr>
          <p:spPr>
            <a:xfrm>
              <a:off x="2778284" y="1778944"/>
              <a:ext cx="2266708" cy="1602140"/>
            </a:xfrm>
            <a:prstGeom prst="rightArrowCallout">
              <a:avLst>
                <a:gd name="adj1" fmla="val 30293"/>
                <a:gd name="adj2" fmla="val 25630"/>
                <a:gd name="adj3" fmla="val 24276"/>
                <a:gd name="adj4" fmla="val 71258"/>
              </a:avLst>
            </a:prstGeom>
            <a:solidFill>
              <a:schemeClr val="bg1"/>
            </a:solidFill>
            <a:ln w="63500">
              <a:solidFill>
                <a:schemeClr val="accent2"/>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ight Arrow Callout 7">
              <a:extLst>
                <a:ext uri="{FF2B5EF4-FFF2-40B4-BE49-F238E27FC236}">
                  <a16:creationId xmlns:a16="http://schemas.microsoft.com/office/drawing/2014/main" id="{0317B4CC-8150-49AF-8F0D-4D21F2461FB5}"/>
                </a:ext>
              </a:extLst>
            </p:cNvPr>
            <p:cNvSpPr/>
            <p:nvPr/>
          </p:nvSpPr>
          <p:spPr>
            <a:xfrm>
              <a:off x="974977" y="1778943"/>
              <a:ext cx="2266708" cy="1602140"/>
            </a:xfrm>
            <a:prstGeom prst="rightArrowCallout">
              <a:avLst>
                <a:gd name="adj1" fmla="val 30293"/>
                <a:gd name="adj2" fmla="val 25630"/>
                <a:gd name="adj3" fmla="val 24276"/>
                <a:gd name="adj4" fmla="val 70927"/>
              </a:avLst>
            </a:prstGeom>
            <a:solidFill>
              <a:schemeClr val="bg1"/>
            </a:solidFill>
            <a:ln w="63500">
              <a:solidFill>
                <a:schemeClr val="accent1"/>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52" name="Picture 6">
            <a:extLst>
              <a:ext uri="{FF2B5EF4-FFF2-40B4-BE49-F238E27FC236}">
                <a16:creationId xmlns:a16="http://schemas.microsoft.com/office/drawing/2014/main" id="{AD631D89-3B47-4335-A867-DA610D05A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574" y="2119925"/>
            <a:ext cx="1285727" cy="99653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9">
            <a:extLst>
              <a:ext uri="{FF2B5EF4-FFF2-40B4-BE49-F238E27FC236}">
                <a16:creationId xmlns:a16="http://schemas.microsoft.com/office/drawing/2014/main" id="{8B3038F5-FBF6-4D91-A6EB-E8EFE43BE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826" y="2033580"/>
            <a:ext cx="1660525" cy="131127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52C1B236-1910-447E-84FE-D6FB7CDBC0BA}"/>
              </a:ext>
            </a:extLst>
          </p:cNvPr>
          <p:cNvSpPr txBox="1"/>
          <p:nvPr/>
        </p:nvSpPr>
        <p:spPr>
          <a:xfrm>
            <a:off x="2063718" y="4147388"/>
            <a:ext cx="609414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ar-EG" sz="2000" b="0" i="0" u="none" strike="noStrike" cap="none" normalizeH="0" baseline="0">
                <a:ln>
                  <a:noFill/>
                </a:ln>
                <a:solidFill>
                  <a:srgbClr val="0680C3"/>
                </a:solidFill>
                <a:effectLst>
                  <a:outerShdw blurRad="38100" dist="38100" dir="2700000" algn="tl">
                    <a:srgbClr val="000000">
                      <a:alpha val="43137"/>
                    </a:srgbClr>
                  </a:outerShdw>
                </a:effectLst>
                <a:latin typeface="Dance" pitchFamily="2" charset="0"/>
                <a:ea typeface="Calibri" panose="020F0502020204030204" pitchFamily="34" charset="0"/>
                <a:cs typeface="Arial" panose="020B0604020202020204" pitchFamily="34" charset="0"/>
              </a:rPr>
              <a:t>control unit  </a:t>
            </a:r>
            <a:r>
              <a:rPr kumimoji="0" lang="en-US" altLang="ar-EG" sz="2000" b="0" i="0" u="none" strike="noStrike" cap="none" normalizeH="0" baseline="0">
                <a:ln>
                  <a:noFill/>
                </a:ln>
                <a:solidFill>
                  <a:srgbClr val="0680C3"/>
                </a:solidFill>
                <a:effectLst>
                  <a:outerShdw blurRad="38100" dist="38100" dir="2700000" algn="tl">
                    <a:srgbClr val="000000">
                      <a:alpha val="43137"/>
                    </a:srgbClr>
                  </a:outerShdw>
                </a:effectLst>
                <a:latin typeface="Dance" pitchFamily="2" charset="0"/>
                <a:ea typeface="Calibri" panose="020F0502020204030204" pitchFamily="34" charset="0"/>
                <a:cs typeface="Arial" panose="020B0604020202020204" pitchFamily="34" charset="0"/>
              </a:rPr>
              <a:t>Arduino uno</a:t>
            </a:r>
            <a:endParaRPr kumimoji="0" lang="en-US" altLang="ar-EG" sz="2000" b="0" i="0" u="none" strike="noStrike" cap="none" normalizeH="0" baseline="0">
              <a:ln>
                <a:noFill/>
              </a:ln>
              <a:solidFill>
                <a:srgbClr val="0680C3"/>
              </a:solidFill>
              <a:effectLst>
                <a:outerShdw blurRad="38100" dist="38100" dir="2700000" algn="tl">
                  <a:srgbClr val="000000">
                    <a:alpha val="43137"/>
                  </a:srgbClr>
                </a:outerShdw>
              </a:effectLst>
              <a:latin typeface="Dance" pitchFamily="2" charset="0"/>
            </a:endParaRPr>
          </a:p>
        </p:txBody>
      </p:sp>
      <p:pic>
        <p:nvPicPr>
          <p:cNvPr id="56" name="Picture 10">
            <a:extLst>
              <a:ext uri="{FF2B5EF4-FFF2-40B4-BE49-F238E27FC236}">
                <a16:creationId xmlns:a16="http://schemas.microsoft.com/office/drawing/2014/main" id="{C7CA2D19-03E6-481A-9743-932A1EC15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8070" y="2107573"/>
            <a:ext cx="1225539" cy="108287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7">
            <a:extLst>
              <a:ext uri="{FF2B5EF4-FFF2-40B4-BE49-F238E27FC236}">
                <a16:creationId xmlns:a16="http://schemas.microsoft.com/office/drawing/2014/main" id="{AE04B4CB-0B85-4006-BB4C-B7BEAA5F4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1506" y="2149878"/>
            <a:ext cx="1089025" cy="93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8714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P spid="17"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TextBox 10"/>
          <p:cNvSpPr txBox="1"/>
          <p:nvPr/>
        </p:nvSpPr>
        <p:spPr>
          <a:xfrm>
            <a:off x="8079290" y="3803213"/>
            <a:ext cx="3505119" cy="369332"/>
          </a:xfrm>
          <a:prstGeom prst="rect">
            <a:avLst/>
          </a:prstGeom>
          <a:noFill/>
        </p:spPr>
        <p:txBody>
          <a:bodyPr wrap="square" rtlCol="0">
            <a:spAutoFit/>
          </a:bodyPr>
          <a:lstStyle/>
          <a:p>
            <a:r>
              <a:rPr lang="en-US" sz="1800" b="1">
                <a:solidFill>
                  <a:schemeClr val="accent2">
                    <a:lumMod val="60000"/>
                    <a:lumOff val="40000"/>
                  </a:schemeClr>
                </a:solidFill>
                <a:effectLst/>
                <a:latin typeface="Sinkin Sans 700 Bold" pitchFamily="50" charset="0"/>
                <a:ea typeface="Calibri" panose="020F0502020204030204" pitchFamily="34" charset="0"/>
              </a:rPr>
              <a:t>CONFIGURATION </a:t>
            </a:r>
            <a:endParaRPr lang="ko-KR" altLang="en-US" sz="3733" b="1" dirty="0">
              <a:solidFill>
                <a:schemeClr val="accent2">
                  <a:lumMod val="60000"/>
                  <a:lumOff val="40000"/>
                </a:schemeClr>
              </a:solidFill>
              <a:latin typeface="Sinkin Sans 700 Bold" pitchFamily="50" charset="0"/>
              <a:cs typeface="Arial" pitchFamily="34" charset="0"/>
            </a:endParaRPr>
          </a:p>
        </p:txBody>
      </p:sp>
      <p:sp>
        <p:nvSpPr>
          <p:cNvPr id="13" name="TextBox 12"/>
          <p:cNvSpPr txBox="1"/>
          <p:nvPr/>
        </p:nvSpPr>
        <p:spPr>
          <a:xfrm>
            <a:off x="706303" y="3803213"/>
            <a:ext cx="3505119" cy="369332"/>
          </a:xfrm>
          <a:prstGeom prst="rect">
            <a:avLst/>
          </a:prstGeom>
          <a:noFill/>
        </p:spPr>
        <p:txBody>
          <a:bodyPr wrap="square" rtlCol="0">
            <a:spAutoFit/>
          </a:bodyPr>
          <a:lstStyle/>
          <a:p>
            <a:pPr algn="r"/>
            <a:r>
              <a:rPr lang="en-US" b="1">
                <a:solidFill>
                  <a:schemeClr val="accent4"/>
                </a:solidFill>
                <a:latin typeface="Sinkin Sans 700 Bold" pitchFamily="50" charset="0"/>
              </a:rPr>
              <a:t>WORKING THEORY</a:t>
            </a:r>
            <a:endParaRPr lang="ko-KR" altLang="en-US" b="1" dirty="0">
              <a:solidFill>
                <a:schemeClr val="accent4"/>
              </a:solidFill>
              <a:latin typeface="Sinkin Sans 700 Bold" pitchFamily="50" charset="0"/>
            </a:endParaRPr>
          </a:p>
        </p:txBody>
      </p:sp>
      <p:pic>
        <p:nvPicPr>
          <p:cNvPr id="10" name="Picture Placeholder 9">
            <a:extLst>
              <a:ext uri="{FF2B5EF4-FFF2-40B4-BE49-F238E27FC236}">
                <a16:creationId xmlns:a16="http://schemas.microsoft.com/office/drawing/2014/main" id="{B06C2633-53FD-42B7-B801-B7E5BBE48F28}"/>
              </a:ext>
            </a:extLst>
          </p:cNvPr>
          <p:cNvPicPr>
            <a:picLocks noGrp="1"/>
          </p:cNvPicPr>
          <p:nvPr>
            <p:ph type="pic" idx="13"/>
          </p:nvPr>
        </p:nvPicPr>
        <p:blipFill rotWithShape="1">
          <a:blip r:embed="rId2" cstate="print">
            <a:extLst>
              <a:ext uri="{28A0092B-C50C-407E-A947-70E740481C1C}">
                <a14:useLocalDpi xmlns:a14="http://schemas.microsoft.com/office/drawing/2010/main" val="0"/>
              </a:ext>
            </a:extLst>
          </a:blip>
          <a:srcRect t="4140" b="6598"/>
          <a:stretch/>
        </p:blipFill>
        <p:spPr bwMode="auto">
          <a:xfrm>
            <a:off x="0" y="452438"/>
            <a:ext cx="5810250" cy="2881312"/>
          </a:xfrm>
          <a:prstGeom prst="snip2DiagRect">
            <a:avLst/>
          </a:prstGeom>
          <a:solidFill>
            <a:srgbClr val="FFFFFF">
              <a:shade val="85000"/>
            </a:srgbClr>
          </a:solidFill>
          <a:ln w="88900" cap="sq" cmpd="sng" algn="ctr">
            <a:solidFill>
              <a:srgbClr val="FFFFFF"/>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5" name="Picture Placeholder 14">
            <a:extLst>
              <a:ext uri="{FF2B5EF4-FFF2-40B4-BE49-F238E27FC236}">
                <a16:creationId xmlns:a16="http://schemas.microsoft.com/office/drawing/2014/main" id="{EC6246F4-E6A9-4A73-89CC-338FC18449D1}"/>
              </a:ext>
            </a:extLst>
          </p:cNvPr>
          <p:cNvPicPr>
            <a:picLocks noGrp="1"/>
          </p:cNvPicPr>
          <p:nvPr>
            <p:ph type="pic" idx="14"/>
          </p:nvPr>
        </p:nvPicPr>
        <p:blipFill rotWithShape="1">
          <a:blip r:embed="rId3">
            <a:extLst>
              <a:ext uri="{28A0092B-C50C-407E-A947-70E740481C1C}">
                <a14:useLocalDpi xmlns:a14="http://schemas.microsoft.com/office/drawing/2010/main" val="0"/>
              </a:ext>
            </a:extLst>
          </a:blip>
          <a:srcRect t="7867" b="7867"/>
          <a:stretch/>
        </p:blipFill>
        <p:spPr bwMode="auto">
          <a:xfrm>
            <a:off x="6568766" y="452438"/>
            <a:ext cx="5534025" cy="2881313"/>
          </a:xfrm>
          <a:prstGeom prst="round2DiagRect">
            <a:avLst>
              <a:gd name="adj1" fmla="val 16667"/>
              <a:gd name="adj2" fmla="val 0"/>
            </a:avLst>
          </a:prstGeom>
          <a:ln w="88900" cap="sq" cmpd="sng" algn="ctr">
            <a:solidFill>
              <a:srgbClr val="FFFFFF"/>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B62DCF7D-436C-41DF-8049-070401427D97}"/>
              </a:ext>
            </a:extLst>
          </p:cNvPr>
          <p:cNvSpPr txBox="1"/>
          <p:nvPr/>
        </p:nvSpPr>
        <p:spPr>
          <a:xfrm>
            <a:off x="115229" y="4667409"/>
            <a:ext cx="12076771" cy="1351267"/>
          </a:xfrm>
          <a:prstGeom prst="rect">
            <a:avLst/>
          </a:prstGeom>
          <a:noFill/>
        </p:spPr>
        <p:txBody>
          <a:bodyPr wrap="square">
            <a:spAutoFit/>
          </a:bodyPr>
          <a:lstStyle/>
          <a:p>
            <a:pPr marL="0" marR="0" algn="ctr" rtl="1">
              <a:lnSpc>
                <a:spcPct val="107000"/>
              </a:lnSpc>
              <a:spcBef>
                <a:spcPts val="0"/>
              </a:spcBef>
              <a:spcAft>
                <a:spcPts val="800"/>
              </a:spcAft>
            </a:pPr>
            <a:r>
              <a:rPr lang="en-US" sz="2800" b="1">
                <a:solidFill>
                  <a:schemeClr val="bg1">
                    <a:lumMod val="85000"/>
                  </a:schemeClr>
                </a:solidFill>
                <a:effectLst/>
                <a:latin typeface="Cairo SemiBold" panose="00000700000000000000" pitchFamily="2" charset="-78"/>
                <a:ea typeface="Calibri" panose="020F0502020204030204" pitchFamily="34" charset="0"/>
                <a:cs typeface="Cairo SemiBold" panose="00000700000000000000" pitchFamily="2" charset="-78"/>
              </a:rPr>
              <a:t>Uses</a:t>
            </a:r>
            <a:endParaRPr lang="en-US" sz="1200">
              <a:solidFill>
                <a:schemeClr val="bg1">
                  <a:lumMod val="85000"/>
                </a:schemeClr>
              </a:solidFill>
              <a:effectLst/>
              <a:latin typeface="Cairo SemiBold" panose="00000700000000000000" pitchFamily="2" charset="-78"/>
              <a:ea typeface="Calibri" panose="020F0502020204030204" pitchFamily="34" charset="0"/>
              <a:cs typeface="Cairo SemiBold" panose="00000700000000000000" pitchFamily="2" charset="-78"/>
            </a:endParaRPr>
          </a:p>
          <a:p>
            <a:pPr marL="0" marR="0" algn="l" rtl="1">
              <a:lnSpc>
                <a:spcPct val="107000"/>
              </a:lnSpc>
              <a:spcBef>
                <a:spcPts val="0"/>
              </a:spcBef>
              <a:spcAft>
                <a:spcPts val="800"/>
              </a:spcAft>
            </a:pPr>
            <a:r>
              <a:rPr lang="en-US" sz="1800">
                <a:solidFill>
                  <a:schemeClr val="bg1">
                    <a:lumMod val="85000"/>
                  </a:schemeClr>
                </a:solidFill>
                <a:effectLst/>
                <a:latin typeface="Cairo SemiBold" panose="00000700000000000000" pitchFamily="2" charset="-78"/>
                <a:ea typeface="Calibri" panose="020F0502020204030204" pitchFamily="34" charset="0"/>
                <a:cs typeface="Cairo SemiBold" panose="00000700000000000000" pitchFamily="2" charset="-78"/>
              </a:rPr>
              <a:t>It Is Used In Motion Detectors                        </a:t>
            </a:r>
            <a:r>
              <a:rPr lang="en-US" sz="1200">
                <a:solidFill>
                  <a:schemeClr val="bg1">
                    <a:lumMod val="85000"/>
                  </a:schemeClr>
                </a:solidFill>
                <a:latin typeface="Cairo SemiBold" panose="00000700000000000000" pitchFamily="2" charset="-78"/>
                <a:ea typeface="Calibri" panose="020F0502020204030204" pitchFamily="34" charset="0"/>
                <a:cs typeface="Cairo SemiBold" panose="00000700000000000000" pitchFamily="2" charset="-78"/>
              </a:rPr>
              <a:t> </a:t>
            </a:r>
            <a:r>
              <a:rPr lang="en-US" sz="1800">
                <a:solidFill>
                  <a:schemeClr val="bg1">
                    <a:lumMod val="85000"/>
                  </a:schemeClr>
                </a:solidFill>
                <a:effectLst/>
                <a:latin typeface="Cairo SemiBold" panose="00000700000000000000" pitchFamily="2" charset="-78"/>
                <a:ea typeface="Calibri" panose="020F0502020204030204" pitchFamily="34" charset="0"/>
                <a:cs typeface="Cairo SemiBold" panose="00000700000000000000" pitchFamily="2" charset="-78"/>
              </a:rPr>
              <a:t> Used In Construction Services To Operate Lights And Alarm Systems</a:t>
            </a:r>
            <a:endParaRPr lang="en-US" sz="1200">
              <a:solidFill>
                <a:schemeClr val="bg1">
                  <a:lumMod val="85000"/>
                </a:schemeClr>
              </a:solidFill>
              <a:effectLst/>
              <a:latin typeface="Cairo SemiBold" panose="00000700000000000000" pitchFamily="2" charset="-78"/>
              <a:ea typeface="Calibri" panose="020F0502020204030204" pitchFamily="34" charset="0"/>
              <a:cs typeface="Cairo SemiBold" panose="00000700000000000000" pitchFamily="2" charset="-78"/>
            </a:endParaRPr>
          </a:p>
          <a:p>
            <a:pPr marL="0" marR="0" algn="l" rtl="1">
              <a:lnSpc>
                <a:spcPct val="107000"/>
              </a:lnSpc>
              <a:spcBef>
                <a:spcPts val="0"/>
              </a:spcBef>
              <a:spcAft>
                <a:spcPts val="800"/>
              </a:spcAft>
            </a:pPr>
            <a:r>
              <a:rPr lang="ar-EG" sz="1800">
                <a:solidFill>
                  <a:schemeClr val="bg1">
                    <a:lumMod val="85000"/>
                  </a:schemeClr>
                </a:solidFill>
                <a:effectLst/>
                <a:latin typeface="Cairo SemiBold" panose="00000700000000000000" pitchFamily="2" charset="-78"/>
                <a:ea typeface="Calibri" panose="020F0502020204030204" pitchFamily="34" charset="0"/>
                <a:cs typeface="Cairo SemiBold" panose="00000700000000000000" pitchFamily="2" charset="-78"/>
              </a:rPr>
              <a:t> </a:t>
            </a:r>
            <a:r>
              <a:rPr lang="en-US" sz="1800">
                <a:solidFill>
                  <a:schemeClr val="bg1">
                    <a:lumMod val="85000"/>
                  </a:schemeClr>
                </a:solidFill>
                <a:effectLst/>
                <a:latin typeface="Cairo SemiBold" panose="00000700000000000000" pitchFamily="2" charset="-78"/>
                <a:ea typeface="Calibri" panose="020F0502020204030204" pitchFamily="34" charset="0"/>
                <a:cs typeface="Cairo SemiBold" panose="00000700000000000000" pitchFamily="2" charset="-78"/>
              </a:rPr>
              <a:t>It Can Detect Colors</a:t>
            </a:r>
            <a:r>
              <a:rPr lang="ar-EG" sz="1800">
                <a:solidFill>
                  <a:schemeClr val="bg1">
                    <a:lumMod val="85000"/>
                  </a:schemeClr>
                </a:solidFill>
                <a:effectLst/>
                <a:latin typeface="Cairo SemiBold" panose="00000700000000000000" pitchFamily="2" charset="-78"/>
                <a:ea typeface="Calibri" panose="020F0502020204030204" pitchFamily="34" charset="0"/>
                <a:cs typeface="Cairo SemiBold" panose="00000700000000000000" pitchFamily="2" charset="-78"/>
              </a:rPr>
              <a:t>        </a:t>
            </a:r>
            <a:r>
              <a:rPr lang="ar-EG" sz="1200">
                <a:solidFill>
                  <a:schemeClr val="bg1">
                    <a:lumMod val="85000"/>
                  </a:schemeClr>
                </a:solidFill>
                <a:latin typeface="Cairo SemiBold" panose="00000700000000000000" pitchFamily="2" charset="-78"/>
                <a:ea typeface="Calibri" panose="020F0502020204030204" pitchFamily="34" charset="0"/>
                <a:cs typeface="Cairo SemiBold" panose="00000700000000000000" pitchFamily="2" charset="-78"/>
              </a:rPr>
              <a:t>        </a:t>
            </a:r>
            <a:r>
              <a:rPr lang="en-US" sz="1800">
                <a:solidFill>
                  <a:schemeClr val="bg1">
                    <a:lumMod val="85000"/>
                  </a:schemeClr>
                </a:solidFill>
                <a:effectLst/>
                <a:latin typeface="Cairo SemiBold" panose="00000700000000000000" pitchFamily="2" charset="-78"/>
                <a:ea typeface="Calibri" panose="020F0502020204030204" pitchFamily="34" charset="0"/>
                <a:cs typeface="Cairo SemiBold" panose="00000700000000000000" pitchFamily="2" charset="-78"/>
              </a:rPr>
              <a:t>It Can Be Used Digitally Or Analogue</a:t>
            </a:r>
            <a:endParaRPr lang="ar-EG">
              <a:solidFill>
                <a:schemeClr val="bg1">
                  <a:lumMod val="85000"/>
                </a:schemeClr>
              </a:solidFill>
              <a:latin typeface="Cairo SemiBold" panose="00000700000000000000" pitchFamily="2" charset="-78"/>
              <a:cs typeface="Cairo SemiBold" panose="00000700000000000000" pitchFamily="2" charset="-78"/>
            </a:endParaRPr>
          </a:p>
        </p:txBody>
      </p:sp>
    </p:spTree>
    <p:extLst>
      <p:ext uri="{BB962C8B-B14F-4D97-AF65-F5344CB8AC3E}">
        <p14:creationId xmlns:p14="http://schemas.microsoft.com/office/powerpoint/2010/main" val="263216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92751" y="387730"/>
            <a:ext cx="11573197" cy="724247"/>
          </a:xfrm>
          <a:prstGeom prst="rect">
            <a:avLst/>
          </a:prstGeom>
        </p:spPr>
        <p:txBody>
          <a:bodyPr/>
          <a:lstStyle/>
          <a:p>
            <a:r>
              <a:rPr lang="en-US"/>
              <a:t>SERVO </a:t>
            </a:r>
            <a:r>
              <a:rPr lang="en-US">
                <a:solidFill>
                  <a:srgbClr val="07A398"/>
                </a:solidFill>
              </a:rPr>
              <a:t>MOTOR</a:t>
            </a:r>
            <a:endParaRPr lang="en-US" dirty="0">
              <a:solidFill>
                <a:srgbClr val="07A398"/>
              </a:solidFill>
            </a:endParaRPr>
          </a:p>
        </p:txBody>
      </p:sp>
      <p:sp>
        <p:nvSpPr>
          <p:cNvPr id="39" name="Arc 38">
            <a:extLst>
              <a:ext uri="{FF2B5EF4-FFF2-40B4-BE49-F238E27FC236}">
                <a16:creationId xmlns:a16="http://schemas.microsoft.com/office/drawing/2014/main" id="{7E0A2826-8662-4C5F-8ECD-9228A0FA4B39}"/>
              </a:ext>
            </a:extLst>
          </p:cNvPr>
          <p:cNvSpPr/>
          <p:nvPr/>
        </p:nvSpPr>
        <p:spPr>
          <a:xfrm flipH="1">
            <a:off x="7470647" y="1911491"/>
            <a:ext cx="3970151" cy="3970151"/>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4" name="Oval 3">
            <a:extLst>
              <a:ext uri="{FF2B5EF4-FFF2-40B4-BE49-F238E27FC236}">
                <a16:creationId xmlns:a16="http://schemas.microsoft.com/office/drawing/2014/main" id="{C6150010-A241-40AE-B693-6CCF2FC60A07}"/>
              </a:ext>
            </a:extLst>
          </p:cNvPr>
          <p:cNvSpPr/>
          <p:nvPr/>
        </p:nvSpPr>
        <p:spPr>
          <a:xfrm flipH="1">
            <a:off x="8610310" y="1968456"/>
            <a:ext cx="216118" cy="216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4">
            <a:extLst>
              <a:ext uri="{FF2B5EF4-FFF2-40B4-BE49-F238E27FC236}">
                <a16:creationId xmlns:a16="http://schemas.microsoft.com/office/drawing/2014/main" id="{297161C5-F4E8-4DC9-8CE1-BC5029AB46B7}"/>
              </a:ext>
            </a:extLst>
          </p:cNvPr>
          <p:cNvSpPr/>
          <p:nvPr/>
        </p:nvSpPr>
        <p:spPr>
          <a:xfrm flipH="1">
            <a:off x="6349815" y="1825365"/>
            <a:ext cx="549613" cy="549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7" name="TextBox 6">
            <a:extLst>
              <a:ext uri="{FF2B5EF4-FFF2-40B4-BE49-F238E27FC236}">
                <a16:creationId xmlns:a16="http://schemas.microsoft.com/office/drawing/2014/main" id="{C3AFE997-4902-4F36-8E03-42657E90924A}"/>
              </a:ext>
            </a:extLst>
          </p:cNvPr>
          <p:cNvSpPr txBox="1"/>
          <p:nvPr/>
        </p:nvSpPr>
        <p:spPr>
          <a:xfrm flipH="1">
            <a:off x="1371975" y="1869760"/>
            <a:ext cx="4807375" cy="523220"/>
          </a:xfrm>
          <a:prstGeom prst="rect">
            <a:avLst/>
          </a:prstGeom>
          <a:noFill/>
        </p:spPr>
        <p:txBody>
          <a:bodyPr wrap="square" rtlCol="0">
            <a:spAutoFit/>
          </a:bodyPr>
          <a:lstStyle/>
          <a:p>
            <a:r>
              <a:rPr lang="en-US" sz="1400">
                <a:effectLst/>
                <a:latin typeface="Cairo SemiBold" panose="00000700000000000000" pitchFamily="2" charset="-78"/>
                <a:ea typeface="Calibri" panose="020F0502020204030204" pitchFamily="34" charset="0"/>
                <a:cs typeface="Cairo SemiBold" panose="00000700000000000000" pitchFamily="2" charset="-78"/>
              </a:rPr>
              <a:t>The servo motor is made up of four parts: a normal DC motor, a gear reducer, a position sensor, and a control circuit</a:t>
            </a:r>
            <a:endParaRPr lang="ko-KR" altLang="en-US" sz="1400" dirty="0">
              <a:solidFill>
                <a:schemeClr val="tx1">
                  <a:lumMod val="75000"/>
                  <a:lumOff val="25000"/>
                </a:schemeClr>
              </a:solidFill>
              <a:latin typeface="Cairo SemiBold" panose="00000700000000000000" pitchFamily="2" charset="-78"/>
              <a:cs typeface="Cairo SemiBold" panose="00000700000000000000" pitchFamily="2" charset="-78"/>
            </a:endParaRPr>
          </a:p>
        </p:txBody>
      </p:sp>
      <p:sp>
        <p:nvSpPr>
          <p:cNvPr id="9" name="Oval 8">
            <a:extLst>
              <a:ext uri="{FF2B5EF4-FFF2-40B4-BE49-F238E27FC236}">
                <a16:creationId xmlns:a16="http://schemas.microsoft.com/office/drawing/2014/main" id="{10779195-C1F9-46F6-BBB0-AC6619C7A224}"/>
              </a:ext>
            </a:extLst>
          </p:cNvPr>
          <p:cNvSpPr/>
          <p:nvPr/>
        </p:nvSpPr>
        <p:spPr>
          <a:xfrm flipH="1">
            <a:off x="5404188" y="3661611"/>
            <a:ext cx="549613" cy="5496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11" name="TextBox 10">
            <a:extLst>
              <a:ext uri="{FF2B5EF4-FFF2-40B4-BE49-F238E27FC236}">
                <a16:creationId xmlns:a16="http://schemas.microsoft.com/office/drawing/2014/main" id="{E81441A5-7011-4D83-A376-C8A5081ABF37}"/>
              </a:ext>
            </a:extLst>
          </p:cNvPr>
          <p:cNvSpPr txBox="1"/>
          <p:nvPr/>
        </p:nvSpPr>
        <p:spPr>
          <a:xfrm flipH="1">
            <a:off x="174227" y="3520826"/>
            <a:ext cx="5036787" cy="783869"/>
          </a:xfrm>
          <a:prstGeom prst="rect">
            <a:avLst/>
          </a:prstGeom>
          <a:noFill/>
        </p:spPr>
        <p:txBody>
          <a:bodyPr wrap="square" rtlCol="0">
            <a:spAutoFit/>
          </a:bodyPr>
          <a:lstStyle/>
          <a:p>
            <a:pPr marL="0" marR="0">
              <a:lnSpc>
                <a:spcPct val="107000"/>
              </a:lnSpc>
              <a:spcBef>
                <a:spcPts val="0"/>
              </a:spcBef>
              <a:spcAft>
                <a:spcPts val="800"/>
              </a:spcAft>
            </a:pPr>
            <a:r>
              <a:rPr lang="en-US" sz="1400">
                <a:latin typeface="Cairo SemiBold" panose="00000700000000000000" pitchFamily="2" charset="-78"/>
                <a:cs typeface="Cairo SemiBold" panose="00000700000000000000" pitchFamily="2" charset="-78"/>
              </a:rPr>
              <a:t>A wire (black/brown) is connected to ground, a wire (white/yellow) is connected to the console, and a red wire is connected to the power supply</a:t>
            </a:r>
            <a:r>
              <a:rPr lang="ar-SA" sz="1400">
                <a:latin typeface="Cairo SemiBold" panose="00000700000000000000" pitchFamily="2" charset="-78"/>
                <a:cs typeface="Cairo SemiBold" panose="00000700000000000000" pitchFamily="2" charset="-78"/>
              </a:rPr>
              <a:t>.</a:t>
            </a:r>
            <a:endParaRPr lang="en-US" sz="1400">
              <a:latin typeface="Cairo SemiBold" panose="00000700000000000000" pitchFamily="2" charset="-78"/>
              <a:cs typeface="Cairo SemiBold" panose="00000700000000000000" pitchFamily="2" charset="-78"/>
            </a:endParaRPr>
          </a:p>
        </p:txBody>
      </p:sp>
      <p:sp>
        <p:nvSpPr>
          <p:cNvPr id="13" name="Oval 12">
            <a:extLst>
              <a:ext uri="{FF2B5EF4-FFF2-40B4-BE49-F238E27FC236}">
                <a16:creationId xmlns:a16="http://schemas.microsoft.com/office/drawing/2014/main" id="{476F4CD0-08EC-4375-826C-A9E7EA1B4C50}"/>
              </a:ext>
            </a:extLst>
          </p:cNvPr>
          <p:cNvSpPr/>
          <p:nvPr/>
        </p:nvSpPr>
        <p:spPr>
          <a:xfrm flipH="1">
            <a:off x="6473642" y="5497857"/>
            <a:ext cx="549613" cy="5496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15" name="TextBox 14">
            <a:extLst>
              <a:ext uri="{FF2B5EF4-FFF2-40B4-BE49-F238E27FC236}">
                <a16:creationId xmlns:a16="http://schemas.microsoft.com/office/drawing/2014/main" id="{534881C3-911F-441A-8CDE-1DE53AF12B3D}"/>
              </a:ext>
            </a:extLst>
          </p:cNvPr>
          <p:cNvSpPr txBox="1"/>
          <p:nvPr/>
        </p:nvSpPr>
        <p:spPr>
          <a:xfrm flipH="1">
            <a:off x="1560452" y="5617722"/>
            <a:ext cx="4957485" cy="886461"/>
          </a:xfrm>
          <a:prstGeom prst="rect">
            <a:avLst/>
          </a:prstGeom>
          <a:noFill/>
        </p:spPr>
        <p:txBody>
          <a:bodyPr wrap="square" rtlCol="0">
            <a:spAutoFit/>
          </a:bodyPr>
          <a:lstStyle/>
          <a:p>
            <a:pPr marR="0" lvl="0" rtl="0">
              <a:lnSpc>
                <a:spcPct val="107000"/>
              </a:lnSpc>
              <a:spcBef>
                <a:spcPts val="0"/>
              </a:spcBef>
              <a:spcAft>
                <a:spcPts val="800"/>
              </a:spcAft>
            </a:pPr>
            <a:r>
              <a:rPr lang="en-US" sz="1400">
                <a:latin typeface="Cairo SemiBold" panose="00000700000000000000" pitchFamily="2" charset="-78"/>
                <a:cs typeface="Cairo SemiBold" panose="00000700000000000000" pitchFamily="2" charset="-78"/>
              </a:rPr>
              <a:t>2- The engine accepts repeated disconnection and connection operations, no matter how many.</a:t>
            </a:r>
          </a:p>
          <a:p>
            <a:pPr marR="0" lvl="0">
              <a:lnSpc>
                <a:spcPct val="107000"/>
              </a:lnSpc>
              <a:spcBef>
                <a:spcPts val="0"/>
              </a:spcBef>
              <a:spcAft>
                <a:spcPts val="800"/>
              </a:spcAft>
            </a:pPr>
            <a:r>
              <a:rPr lang="en-US" sz="1400">
                <a:latin typeface="Cairo SemiBold" panose="00000700000000000000" pitchFamily="2" charset="-78"/>
                <a:cs typeface="Cairo SemiBold" panose="00000700000000000000" pitchFamily="2" charset="-78"/>
              </a:rPr>
              <a:t>3- High power for the size and power of the engine.</a:t>
            </a:r>
          </a:p>
        </p:txBody>
      </p:sp>
      <p:sp>
        <p:nvSpPr>
          <p:cNvPr id="17" name="Oval 16">
            <a:extLst>
              <a:ext uri="{FF2B5EF4-FFF2-40B4-BE49-F238E27FC236}">
                <a16:creationId xmlns:a16="http://schemas.microsoft.com/office/drawing/2014/main" id="{8D80F9A0-6C85-4B37-922B-5F9E59754C20}"/>
              </a:ext>
            </a:extLst>
          </p:cNvPr>
          <p:cNvSpPr/>
          <p:nvPr/>
        </p:nvSpPr>
        <p:spPr>
          <a:xfrm flipH="1">
            <a:off x="5654120" y="2743488"/>
            <a:ext cx="549613" cy="5496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sp>
        <p:nvSpPr>
          <p:cNvPr id="19" name="TextBox 18">
            <a:extLst>
              <a:ext uri="{FF2B5EF4-FFF2-40B4-BE49-F238E27FC236}">
                <a16:creationId xmlns:a16="http://schemas.microsoft.com/office/drawing/2014/main" id="{CFC5EFCE-8887-4312-927C-7BC025F77D72}"/>
              </a:ext>
            </a:extLst>
          </p:cNvPr>
          <p:cNvSpPr txBox="1"/>
          <p:nvPr/>
        </p:nvSpPr>
        <p:spPr>
          <a:xfrm flipH="1">
            <a:off x="433261" y="2756684"/>
            <a:ext cx="5542608" cy="523220"/>
          </a:xfrm>
          <a:prstGeom prst="rect">
            <a:avLst/>
          </a:prstGeom>
          <a:noFill/>
        </p:spPr>
        <p:txBody>
          <a:bodyPr wrap="square" rtlCol="0">
            <a:spAutoFit/>
          </a:bodyPr>
          <a:lstStyle/>
          <a:p>
            <a:r>
              <a:rPr lang="en-US" sz="1400">
                <a:latin typeface="Cairo SemiBold" panose="00000700000000000000" pitchFamily="2" charset="-78"/>
                <a:cs typeface="Cairo SemiBold" panose="00000700000000000000" pitchFamily="2" charset="-78"/>
              </a:rPr>
              <a:t>A servo is a motor that allows precise control of angle, acceleration</a:t>
            </a:r>
          </a:p>
          <a:p>
            <a:r>
              <a:rPr lang="en-US" sz="1400">
                <a:latin typeface="Cairo SemiBold" panose="00000700000000000000" pitchFamily="2" charset="-78"/>
                <a:cs typeface="Cairo SemiBold" panose="00000700000000000000" pitchFamily="2" charset="-78"/>
              </a:rPr>
              <a:t> and speed, capabilities that an ordinary motor does not have</a:t>
            </a:r>
            <a:endParaRPr lang="ko-KR" altLang="en-US" sz="1400" dirty="0">
              <a:latin typeface="Cairo SemiBold" panose="00000700000000000000" pitchFamily="2" charset="-78"/>
              <a:cs typeface="Cairo SemiBold" panose="00000700000000000000" pitchFamily="2" charset="-78"/>
            </a:endParaRPr>
          </a:p>
        </p:txBody>
      </p:sp>
      <p:sp>
        <p:nvSpPr>
          <p:cNvPr id="21" name="Oval 20">
            <a:extLst>
              <a:ext uri="{FF2B5EF4-FFF2-40B4-BE49-F238E27FC236}">
                <a16:creationId xmlns:a16="http://schemas.microsoft.com/office/drawing/2014/main" id="{96C9C49C-244A-4B48-BB07-7FB35C787A7B}"/>
              </a:ext>
            </a:extLst>
          </p:cNvPr>
          <p:cNvSpPr/>
          <p:nvPr/>
        </p:nvSpPr>
        <p:spPr>
          <a:xfrm flipH="1">
            <a:off x="5629737" y="4579734"/>
            <a:ext cx="549613" cy="5496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23" name="TextBox 22">
            <a:extLst>
              <a:ext uri="{FF2B5EF4-FFF2-40B4-BE49-F238E27FC236}">
                <a16:creationId xmlns:a16="http://schemas.microsoft.com/office/drawing/2014/main" id="{218E92E9-560F-4644-A5A8-8450CC8A59B2}"/>
              </a:ext>
            </a:extLst>
          </p:cNvPr>
          <p:cNvSpPr txBox="1"/>
          <p:nvPr/>
        </p:nvSpPr>
        <p:spPr>
          <a:xfrm flipH="1">
            <a:off x="433653" y="4592931"/>
            <a:ext cx="5036787" cy="886461"/>
          </a:xfrm>
          <a:prstGeom prst="rect">
            <a:avLst/>
          </a:prstGeom>
          <a:noFill/>
        </p:spPr>
        <p:txBody>
          <a:bodyPr wrap="square" rtlCol="0">
            <a:spAutoFit/>
          </a:bodyPr>
          <a:lstStyle/>
          <a:p>
            <a:pPr marL="0" marR="0">
              <a:lnSpc>
                <a:spcPct val="107000"/>
              </a:lnSpc>
              <a:spcBef>
                <a:spcPts val="0"/>
              </a:spcBef>
              <a:spcAft>
                <a:spcPts val="800"/>
              </a:spcAft>
            </a:pPr>
            <a:r>
              <a:rPr lang="en-US" sz="1400">
                <a:latin typeface="Cairo SemiBold" panose="00000700000000000000" pitchFamily="2" charset="-78"/>
                <a:cs typeface="Cairo SemiBold" panose="00000700000000000000" pitchFamily="2" charset="-78"/>
              </a:rPr>
              <a:t>Features of the servo motor</a:t>
            </a:r>
            <a:r>
              <a:rPr lang="ar-SA" sz="1400">
                <a:latin typeface="Cairo SemiBold" panose="00000700000000000000" pitchFamily="2" charset="-78"/>
                <a:cs typeface="Cairo SemiBold" panose="00000700000000000000" pitchFamily="2" charset="-78"/>
              </a:rPr>
              <a:t>:</a:t>
            </a:r>
            <a:endParaRPr lang="en-US" sz="1400">
              <a:latin typeface="Cairo SemiBold" panose="00000700000000000000" pitchFamily="2" charset="-78"/>
              <a:cs typeface="Cairo SemiBold" panose="00000700000000000000" pitchFamily="2" charset="-78"/>
            </a:endParaRPr>
          </a:p>
          <a:p>
            <a:pPr marR="0" lvl="0">
              <a:lnSpc>
                <a:spcPct val="107000"/>
              </a:lnSpc>
              <a:spcBef>
                <a:spcPts val="0"/>
              </a:spcBef>
              <a:spcAft>
                <a:spcPts val="800"/>
              </a:spcAft>
            </a:pPr>
            <a:r>
              <a:rPr lang="en-US" sz="1400">
                <a:latin typeface="Cairo SemiBold" panose="00000700000000000000" pitchFamily="2" charset="-78"/>
                <a:cs typeface="Cairo SemiBold" panose="00000700000000000000" pitchFamily="2" charset="-78"/>
              </a:rPr>
              <a:t>1- Superfast response, meaning that the engine speed reaches the required value in a short time.</a:t>
            </a:r>
          </a:p>
        </p:txBody>
      </p:sp>
      <p:sp>
        <p:nvSpPr>
          <p:cNvPr id="25" name="Oval 24">
            <a:extLst>
              <a:ext uri="{FF2B5EF4-FFF2-40B4-BE49-F238E27FC236}">
                <a16:creationId xmlns:a16="http://schemas.microsoft.com/office/drawing/2014/main" id="{C08EB5F7-2BF1-425F-9FE0-4DB072808ACC}"/>
              </a:ext>
            </a:extLst>
          </p:cNvPr>
          <p:cNvSpPr/>
          <p:nvPr/>
        </p:nvSpPr>
        <p:spPr>
          <a:xfrm flipH="1">
            <a:off x="7581254" y="2886580"/>
            <a:ext cx="216118" cy="2161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25">
            <a:extLst>
              <a:ext uri="{FF2B5EF4-FFF2-40B4-BE49-F238E27FC236}">
                <a16:creationId xmlns:a16="http://schemas.microsoft.com/office/drawing/2014/main" id="{BE3A8781-0799-4F9D-B3FB-EF3D78C56C97}"/>
              </a:ext>
            </a:extLst>
          </p:cNvPr>
          <p:cNvSpPr/>
          <p:nvPr/>
        </p:nvSpPr>
        <p:spPr>
          <a:xfrm flipH="1">
            <a:off x="7348378" y="3804702"/>
            <a:ext cx="216118" cy="216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id="{367BBC88-3979-4C87-AD97-EFBA350194D3}"/>
              </a:ext>
            </a:extLst>
          </p:cNvPr>
          <p:cNvSpPr/>
          <p:nvPr/>
        </p:nvSpPr>
        <p:spPr>
          <a:xfrm flipH="1">
            <a:off x="7601706" y="4722826"/>
            <a:ext cx="216118" cy="2161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id="{4331C00F-62C0-4B7A-B4A2-51E59FC7DBFF}"/>
              </a:ext>
            </a:extLst>
          </p:cNvPr>
          <p:cNvSpPr/>
          <p:nvPr/>
        </p:nvSpPr>
        <p:spPr>
          <a:xfrm flipH="1">
            <a:off x="8610310" y="5640948"/>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9" name="Straight Connector 28">
            <a:extLst>
              <a:ext uri="{FF2B5EF4-FFF2-40B4-BE49-F238E27FC236}">
                <a16:creationId xmlns:a16="http://schemas.microsoft.com/office/drawing/2014/main" id="{C1074C65-F3DF-4063-B704-263954B9D92F}"/>
              </a:ext>
            </a:extLst>
          </p:cNvPr>
          <p:cNvCxnSpPr>
            <a:cxnSpLocks/>
          </p:cNvCxnSpPr>
          <p:nvPr/>
        </p:nvCxnSpPr>
        <p:spPr>
          <a:xfrm flipH="1">
            <a:off x="7214446" y="2076563"/>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120593-EBA9-4085-A4BE-56CE63874ED2}"/>
              </a:ext>
            </a:extLst>
          </p:cNvPr>
          <p:cNvCxnSpPr>
            <a:cxnSpLocks/>
          </p:cNvCxnSpPr>
          <p:nvPr/>
        </p:nvCxnSpPr>
        <p:spPr>
          <a:xfrm flipH="1">
            <a:off x="6352070" y="2994686"/>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B14C15C-FE65-4F93-B089-3D1FAD5374D8}"/>
              </a:ext>
            </a:extLst>
          </p:cNvPr>
          <p:cNvCxnSpPr>
            <a:cxnSpLocks/>
          </p:cNvCxnSpPr>
          <p:nvPr/>
        </p:nvCxnSpPr>
        <p:spPr>
          <a:xfrm flipH="1">
            <a:off x="6110666" y="3912809"/>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1F5839-AE34-4983-95D5-6D9987EDC886}"/>
              </a:ext>
            </a:extLst>
          </p:cNvPr>
          <p:cNvCxnSpPr>
            <a:cxnSpLocks/>
          </p:cNvCxnSpPr>
          <p:nvPr/>
        </p:nvCxnSpPr>
        <p:spPr>
          <a:xfrm flipH="1">
            <a:off x="6350104" y="4830932"/>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0D08D4-C9F6-43C9-A062-3C4424A925CA}"/>
              </a:ext>
            </a:extLst>
          </p:cNvPr>
          <p:cNvCxnSpPr>
            <a:cxnSpLocks/>
          </p:cNvCxnSpPr>
          <p:nvPr/>
        </p:nvCxnSpPr>
        <p:spPr>
          <a:xfrm flipH="1">
            <a:off x="7276360" y="5749055"/>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A3C06F18-9965-49F4-A2F9-A532E397AB2A}"/>
              </a:ext>
            </a:extLst>
          </p:cNvPr>
          <p:cNvGrpSpPr/>
          <p:nvPr/>
        </p:nvGrpSpPr>
        <p:grpSpPr>
          <a:xfrm flipH="1">
            <a:off x="8984974" y="3390900"/>
            <a:ext cx="1672352" cy="876221"/>
            <a:chOff x="8984974" y="3390900"/>
            <a:chExt cx="1672352" cy="876221"/>
          </a:xfrm>
        </p:grpSpPr>
        <p:sp>
          <p:nvSpPr>
            <p:cNvPr id="40" name="TextBox 39">
              <a:extLst>
                <a:ext uri="{FF2B5EF4-FFF2-40B4-BE49-F238E27FC236}">
                  <a16:creationId xmlns:a16="http://schemas.microsoft.com/office/drawing/2014/main" id="{13428032-65FF-4DA1-8580-045B2E78EBE8}"/>
                </a:ext>
              </a:extLst>
            </p:cNvPr>
            <p:cNvSpPr txBox="1"/>
            <p:nvPr/>
          </p:nvSpPr>
          <p:spPr>
            <a:xfrm flipH="1">
              <a:off x="8999735" y="4025752"/>
              <a:ext cx="1657591" cy="241369"/>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sp>
          <p:nvSpPr>
            <p:cNvPr id="41" name="TextBox 40">
              <a:extLst>
                <a:ext uri="{FF2B5EF4-FFF2-40B4-BE49-F238E27FC236}">
                  <a16:creationId xmlns:a16="http://schemas.microsoft.com/office/drawing/2014/main" id="{17FA8142-D7F4-4E48-8ACA-3B2B48BDA302}"/>
                </a:ext>
              </a:extLst>
            </p:cNvPr>
            <p:cNvSpPr txBox="1"/>
            <p:nvPr/>
          </p:nvSpPr>
          <p:spPr>
            <a:xfrm flipH="1">
              <a:off x="9556330" y="3446590"/>
              <a:ext cx="551490" cy="468478"/>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grpSp>
          <p:nvGrpSpPr>
            <p:cNvPr id="42" name="Group 41">
              <a:extLst>
                <a:ext uri="{FF2B5EF4-FFF2-40B4-BE49-F238E27FC236}">
                  <a16:creationId xmlns:a16="http://schemas.microsoft.com/office/drawing/2014/main" id="{9BF0CC7E-9F1A-424F-A105-D8D4D3FB3088}"/>
                </a:ext>
              </a:extLst>
            </p:cNvPr>
            <p:cNvGrpSpPr/>
            <p:nvPr/>
          </p:nvGrpSpPr>
          <p:grpSpPr>
            <a:xfrm flipH="1">
              <a:off x="8984974" y="3390900"/>
              <a:ext cx="534724" cy="533693"/>
              <a:chOff x="7167947" y="1624190"/>
              <a:chExt cx="2677920" cy="2672764"/>
            </a:xfrm>
            <a:solidFill>
              <a:schemeClr val="bg1"/>
            </a:solidFill>
          </p:grpSpPr>
          <p:sp>
            <p:nvSpPr>
              <p:cNvPr id="43" name="Freeform: Shape 42">
                <a:extLst>
                  <a:ext uri="{FF2B5EF4-FFF2-40B4-BE49-F238E27FC236}">
                    <a16:creationId xmlns:a16="http://schemas.microsoft.com/office/drawing/2014/main" id="{41671213-3D5C-49D1-A8DC-4812370AEC83}"/>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solidFill>
                    <a:schemeClr val="bg1"/>
                  </a:solidFill>
                </a:endParaRPr>
              </a:p>
            </p:txBody>
          </p:sp>
          <p:sp>
            <p:nvSpPr>
              <p:cNvPr id="44" name="Freeform: Shape 43">
                <a:extLst>
                  <a:ext uri="{FF2B5EF4-FFF2-40B4-BE49-F238E27FC236}">
                    <a16:creationId xmlns:a16="http://schemas.microsoft.com/office/drawing/2014/main" id="{C632652F-53FB-4ED5-8573-10D0B9DDDCEB}"/>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solidFill>
                    <a:schemeClr val="bg1"/>
                  </a:solidFill>
                </a:endParaRPr>
              </a:p>
            </p:txBody>
          </p:sp>
        </p:grpSp>
      </p:grpSp>
      <p:pic>
        <p:nvPicPr>
          <p:cNvPr id="46" name="Picture 45">
            <a:extLst>
              <a:ext uri="{FF2B5EF4-FFF2-40B4-BE49-F238E27FC236}">
                <a16:creationId xmlns:a16="http://schemas.microsoft.com/office/drawing/2014/main" id="{AA6C2821-A7C3-45DA-945F-4C76C30D49B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97488" y="2637807"/>
            <a:ext cx="2988958" cy="23354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88079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P spid="7" grpId="0"/>
      <p:bldP spid="9" grpId="0" animBg="1"/>
      <p:bldP spid="11" grpId="0"/>
      <p:bldP spid="13" grpId="0" animBg="1"/>
      <p:bldP spid="15" grpId="0"/>
      <p:bldP spid="17" grpId="0" animBg="1"/>
      <p:bldP spid="19" grpId="0"/>
      <p:bldP spid="21" grpId="0" animBg="1"/>
      <p:bldP spid="23" grpId="0"/>
      <p:bldP spid="25" grpId="0" animBg="1"/>
      <p:bldP spid="26" grpId="0" animBg="1"/>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337412" y="1700809"/>
            <a:ext cx="3090001" cy="495191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6" name="Rectangle 5"/>
          <p:cNvSpPr/>
          <p:nvPr/>
        </p:nvSpPr>
        <p:spPr>
          <a:xfrm>
            <a:off x="4262995" y="1700809"/>
            <a:ext cx="3445760" cy="495191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sp>
        <p:nvSpPr>
          <p:cNvPr id="7" name="Rectangle 6"/>
          <p:cNvSpPr/>
          <p:nvPr/>
        </p:nvSpPr>
        <p:spPr>
          <a:xfrm>
            <a:off x="8462276" y="1700809"/>
            <a:ext cx="3565477" cy="495191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nvGrpSpPr>
          <p:cNvPr id="28" name="Group 27"/>
          <p:cNvGrpSpPr/>
          <p:nvPr/>
        </p:nvGrpSpPr>
        <p:grpSpPr>
          <a:xfrm>
            <a:off x="3494910" y="3747279"/>
            <a:ext cx="768085" cy="768085"/>
            <a:chOff x="3038349" y="2678861"/>
            <a:chExt cx="576064" cy="576064"/>
          </a:xfrm>
        </p:grpSpPr>
        <p:sp>
          <p:nvSpPr>
            <p:cNvPr id="13" name="Oval 12"/>
            <p:cNvSpPr/>
            <p:nvPr/>
          </p:nvSpPr>
          <p:spPr>
            <a:xfrm>
              <a:off x="3038349" y="2678861"/>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26" name="Chevron 25"/>
            <p:cNvSpPr/>
            <p:nvPr/>
          </p:nvSpPr>
          <p:spPr>
            <a:xfrm>
              <a:off x="3161802" y="2786873"/>
              <a:ext cx="360040" cy="360040"/>
            </a:xfrm>
            <a:prstGeom prst="chevron">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grpSp>
        <p:nvGrpSpPr>
          <p:cNvPr id="30" name="Group 29"/>
          <p:cNvGrpSpPr/>
          <p:nvPr/>
        </p:nvGrpSpPr>
        <p:grpSpPr>
          <a:xfrm>
            <a:off x="7708755" y="3754547"/>
            <a:ext cx="768085" cy="768085"/>
            <a:chOff x="5535215" y="2678861"/>
            <a:chExt cx="576064" cy="576064"/>
          </a:xfrm>
        </p:grpSpPr>
        <p:sp>
          <p:nvSpPr>
            <p:cNvPr id="27" name="Oval 26"/>
            <p:cNvSpPr/>
            <p:nvPr/>
          </p:nvSpPr>
          <p:spPr>
            <a:xfrm>
              <a:off x="5535215" y="2678861"/>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sp>
          <p:nvSpPr>
            <p:cNvPr id="29" name="Chevron 28"/>
            <p:cNvSpPr/>
            <p:nvPr/>
          </p:nvSpPr>
          <p:spPr>
            <a:xfrm>
              <a:off x="5689235" y="2786873"/>
              <a:ext cx="360040" cy="360040"/>
            </a:xfrm>
            <a:prstGeom prst="chevron">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grpSp>
        <p:nvGrpSpPr>
          <p:cNvPr id="33" name="Group 32">
            <a:extLst>
              <a:ext uri="{FF2B5EF4-FFF2-40B4-BE49-F238E27FC236}">
                <a16:creationId xmlns:a16="http://schemas.microsoft.com/office/drawing/2014/main" id="{9D9E2D79-E5D7-45BD-A980-4CBCAEEECF64}"/>
              </a:ext>
            </a:extLst>
          </p:cNvPr>
          <p:cNvGrpSpPr/>
          <p:nvPr/>
        </p:nvGrpSpPr>
        <p:grpSpPr>
          <a:xfrm>
            <a:off x="3270999" y="348868"/>
            <a:ext cx="5583255" cy="675918"/>
            <a:chOff x="1556706" y="704170"/>
            <a:chExt cx="4187441" cy="506938"/>
          </a:xfrm>
        </p:grpSpPr>
        <p:sp>
          <p:nvSpPr>
            <p:cNvPr id="34" name="TextBox 33">
              <a:extLst>
                <a:ext uri="{FF2B5EF4-FFF2-40B4-BE49-F238E27FC236}">
                  <a16:creationId xmlns:a16="http://schemas.microsoft.com/office/drawing/2014/main" id="{7CE05E6E-B77B-42E7-9C3B-6BFAE1A01C12}"/>
                </a:ext>
              </a:extLst>
            </p:cNvPr>
            <p:cNvSpPr txBox="1"/>
            <p:nvPr/>
          </p:nvSpPr>
          <p:spPr>
            <a:xfrm>
              <a:off x="2349419" y="726807"/>
              <a:ext cx="3394728" cy="438581"/>
            </a:xfrm>
            <a:prstGeom prst="rect">
              <a:avLst/>
            </a:prstGeom>
            <a:noFill/>
          </p:spPr>
          <p:txBody>
            <a:bodyPr wrap="none" rtlCol="1">
              <a:spAutoFit/>
            </a:bodyPr>
            <a:lstStyle/>
            <a:p>
              <a:r>
                <a:rPr lang="en-US" sz="3200">
                  <a:solidFill>
                    <a:schemeClr val="bg1">
                      <a:lumMod val="95000"/>
                    </a:schemeClr>
                  </a:solidFill>
                  <a:effectLst>
                    <a:outerShdw blurRad="38100" dist="38100" dir="2700000" algn="tl">
                      <a:srgbClr val="000000">
                        <a:alpha val="43137"/>
                      </a:srgbClr>
                    </a:outerShdw>
                  </a:effectLst>
                  <a:latin typeface="Dance" pitchFamily="2" charset="0"/>
                </a:rPr>
                <a:t>PROGRAMMING CODE</a:t>
              </a:r>
              <a:endParaRPr lang="ar-EG" sz="3200">
                <a:solidFill>
                  <a:schemeClr val="bg1">
                    <a:lumMod val="95000"/>
                  </a:schemeClr>
                </a:solidFill>
                <a:effectLst>
                  <a:outerShdw blurRad="38100" dist="38100" dir="2700000" algn="tl">
                    <a:srgbClr val="000000">
                      <a:alpha val="43137"/>
                    </a:srgbClr>
                  </a:outerShdw>
                </a:effectLst>
                <a:latin typeface="Dance" pitchFamily="2" charset="0"/>
              </a:endParaRPr>
            </a:p>
          </p:txBody>
        </p:sp>
        <p:grpSp>
          <p:nvGrpSpPr>
            <p:cNvPr id="35" name="Google Shape;6744;p49">
              <a:extLst>
                <a:ext uri="{FF2B5EF4-FFF2-40B4-BE49-F238E27FC236}">
                  <a16:creationId xmlns:a16="http://schemas.microsoft.com/office/drawing/2014/main" id="{8BBCEF53-9642-4B85-B38D-A2AEE429AF31}"/>
                </a:ext>
              </a:extLst>
            </p:cNvPr>
            <p:cNvGrpSpPr/>
            <p:nvPr/>
          </p:nvGrpSpPr>
          <p:grpSpPr>
            <a:xfrm>
              <a:off x="1556706" y="704170"/>
              <a:ext cx="646505" cy="506938"/>
              <a:chOff x="-41694200" y="2382950"/>
              <a:chExt cx="317425" cy="248900"/>
            </a:xfrm>
          </p:grpSpPr>
          <p:sp>
            <p:nvSpPr>
              <p:cNvPr id="36" name="Google Shape;6745;p49">
                <a:extLst>
                  <a:ext uri="{FF2B5EF4-FFF2-40B4-BE49-F238E27FC236}">
                    <a16:creationId xmlns:a16="http://schemas.microsoft.com/office/drawing/2014/main" id="{07EED683-640F-40D1-A029-4674BC809A2D}"/>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7" name="Google Shape;6746;p49">
                <a:extLst>
                  <a:ext uri="{FF2B5EF4-FFF2-40B4-BE49-F238E27FC236}">
                    <a16:creationId xmlns:a16="http://schemas.microsoft.com/office/drawing/2014/main" id="{E7ADEE13-BBB9-4A6D-B7A2-3248B9A1EA42}"/>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pic>
        <p:nvPicPr>
          <p:cNvPr id="3" name="Picture 2">
            <a:extLst>
              <a:ext uri="{FF2B5EF4-FFF2-40B4-BE49-F238E27FC236}">
                <a16:creationId xmlns:a16="http://schemas.microsoft.com/office/drawing/2014/main" id="{844CF27A-FA55-43AA-9E09-C36EBEB9B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36" y="2161330"/>
            <a:ext cx="2869054" cy="4133750"/>
          </a:xfrm>
          <a:prstGeom prst="rect">
            <a:avLst/>
          </a:prstGeom>
        </p:spPr>
      </p:pic>
      <p:pic>
        <p:nvPicPr>
          <p:cNvPr id="8" name="Picture 7">
            <a:extLst>
              <a:ext uri="{FF2B5EF4-FFF2-40B4-BE49-F238E27FC236}">
                <a16:creationId xmlns:a16="http://schemas.microsoft.com/office/drawing/2014/main" id="{CCAC8808-DCCF-4CA3-8DB1-74A4B8FF7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709" y="2156966"/>
            <a:ext cx="2960644" cy="4138114"/>
          </a:xfrm>
          <a:prstGeom prst="rect">
            <a:avLst/>
          </a:prstGeom>
        </p:spPr>
      </p:pic>
      <p:pic>
        <p:nvPicPr>
          <p:cNvPr id="10" name="Picture 9">
            <a:extLst>
              <a:ext uri="{FF2B5EF4-FFF2-40B4-BE49-F238E27FC236}">
                <a16:creationId xmlns:a16="http://schemas.microsoft.com/office/drawing/2014/main" id="{9D5D3FCA-2367-4131-BB61-F2683D8AB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200" y="2156966"/>
            <a:ext cx="3172388" cy="4138114"/>
          </a:xfrm>
          <a:prstGeom prst="rect">
            <a:avLst/>
          </a:prstGeom>
        </p:spPr>
      </p:pic>
    </p:spTree>
    <p:extLst>
      <p:ext uri="{BB962C8B-B14F-4D97-AF65-F5344CB8AC3E}">
        <p14:creationId xmlns:p14="http://schemas.microsoft.com/office/powerpoint/2010/main" val="2980642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a:extLst>
              <a:ext uri="{FF2B5EF4-FFF2-40B4-BE49-F238E27FC236}">
                <a16:creationId xmlns:a16="http://schemas.microsoft.com/office/drawing/2014/main" id="{A30A7E01-DD0E-4051-B154-425CE3D21431}"/>
              </a:ext>
            </a:extLst>
          </p:cNvPr>
          <p:cNvSpPr/>
          <p:nvPr/>
        </p:nvSpPr>
        <p:spPr>
          <a:xfrm>
            <a:off x="210164" y="4797152"/>
            <a:ext cx="5228944" cy="144016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Text Placeholder 13">
            <a:extLst>
              <a:ext uri="{FF2B5EF4-FFF2-40B4-BE49-F238E27FC236}">
                <a16:creationId xmlns:a16="http://schemas.microsoft.com/office/drawing/2014/main" id="{C5EE7B64-E772-41FB-A26B-2881CBC12043}"/>
              </a:ext>
            </a:extLst>
          </p:cNvPr>
          <p:cNvSpPr txBox="1">
            <a:spLocks/>
          </p:cNvSpPr>
          <p:nvPr/>
        </p:nvSpPr>
        <p:spPr>
          <a:xfrm>
            <a:off x="760023" y="4941168"/>
            <a:ext cx="4104456" cy="115212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80000"/>
              </a:lnSpc>
              <a:buNone/>
            </a:pPr>
            <a:r>
              <a:rPr lang="en-US" altLang="ko-KR" sz="3600" b="1">
                <a:solidFill>
                  <a:schemeClr val="bg1"/>
                </a:solidFill>
                <a:latin typeface="+mj-lt"/>
                <a:cs typeface="Arial" pitchFamily="34" charset="0"/>
              </a:rPr>
              <a:t>CONNECTION OF</a:t>
            </a:r>
          </a:p>
          <a:p>
            <a:pPr marL="0" indent="0" algn="ctr">
              <a:lnSpc>
                <a:spcPct val="80000"/>
              </a:lnSpc>
              <a:buNone/>
            </a:pPr>
            <a:r>
              <a:rPr lang="en-US" altLang="ko-KR" sz="3600" b="1">
                <a:solidFill>
                  <a:schemeClr val="bg1"/>
                </a:solidFill>
                <a:latin typeface="+mj-lt"/>
                <a:cs typeface="Arial" pitchFamily="34" charset="0"/>
              </a:rPr>
              <a:t>THE CIRCUIT</a:t>
            </a:r>
            <a:endParaRPr lang="en-US" altLang="ko-KR" sz="3600" b="1" dirty="0">
              <a:solidFill>
                <a:schemeClr val="bg1"/>
              </a:solidFill>
              <a:latin typeface="+mj-lt"/>
              <a:cs typeface="Arial" pitchFamily="34" charset="0"/>
            </a:endParaRPr>
          </a:p>
        </p:txBody>
      </p:sp>
      <p:grpSp>
        <p:nvGrpSpPr>
          <p:cNvPr id="46" name="Group 21">
            <a:extLst>
              <a:ext uri="{FF2B5EF4-FFF2-40B4-BE49-F238E27FC236}">
                <a16:creationId xmlns:a16="http://schemas.microsoft.com/office/drawing/2014/main" id="{3C30104E-9B52-4EC3-BBEC-4034ABC6A7FC}"/>
              </a:ext>
            </a:extLst>
          </p:cNvPr>
          <p:cNvGrpSpPr/>
          <p:nvPr/>
        </p:nvGrpSpPr>
        <p:grpSpPr>
          <a:xfrm>
            <a:off x="5944720" y="721690"/>
            <a:ext cx="5440675" cy="1382934"/>
            <a:chOff x="395534" y="3681597"/>
            <a:chExt cx="8505641" cy="1382934"/>
          </a:xfrm>
        </p:grpSpPr>
        <p:sp>
          <p:nvSpPr>
            <p:cNvPr id="47" name="TextBox 46">
              <a:extLst>
                <a:ext uri="{FF2B5EF4-FFF2-40B4-BE49-F238E27FC236}">
                  <a16:creationId xmlns:a16="http://schemas.microsoft.com/office/drawing/2014/main" id="{8211CCA3-B90F-4A91-B5AA-A7773276CEB4}"/>
                </a:ext>
              </a:extLst>
            </p:cNvPr>
            <p:cNvSpPr txBox="1"/>
            <p:nvPr/>
          </p:nvSpPr>
          <p:spPr>
            <a:xfrm>
              <a:off x="395534" y="3681597"/>
              <a:ext cx="3972999" cy="388696"/>
            </a:xfrm>
            <a:prstGeom prst="rect">
              <a:avLst/>
            </a:prstGeom>
            <a:solidFill>
              <a:schemeClr val="accent2"/>
            </a:solidFill>
          </p:spPr>
          <p:txBody>
            <a:bodyPr wrap="square" rtlCol="0" anchor="ctr">
              <a:spAutoFit/>
            </a:bodyPr>
            <a:lstStyle/>
            <a:p>
              <a:pPr marL="0" marR="0">
                <a:lnSpc>
                  <a:spcPct val="107000"/>
                </a:lnSpc>
                <a:spcBef>
                  <a:spcPts val="0"/>
                </a:spcBef>
                <a:spcAft>
                  <a:spcPts val="800"/>
                </a:spcAft>
              </a:pPr>
              <a:r>
                <a:rPr lang="en-GB">
                  <a:solidFill>
                    <a:schemeClr val="bg1"/>
                  </a:solidFill>
                  <a:latin typeface="Cairo SemiBold" panose="00000700000000000000" pitchFamily="2" charset="-78"/>
                  <a:cs typeface="Cairo SemiBold" panose="00000700000000000000" pitchFamily="2" charset="-78"/>
                </a:rPr>
                <a:t>Connecting the sensor </a:t>
              </a:r>
              <a:r>
                <a:rPr lang="ar-EG">
                  <a:solidFill>
                    <a:schemeClr val="bg1"/>
                  </a:solidFill>
                  <a:latin typeface="Cairo SemiBold" panose="00000700000000000000" pitchFamily="2" charset="-78"/>
                  <a:cs typeface="Cairo SemiBold" panose="00000700000000000000" pitchFamily="2" charset="-78"/>
                </a:rPr>
                <a:t>:</a:t>
              </a:r>
              <a:endParaRPr lang="en-US">
                <a:solidFill>
                  <a:schemeClr val="bg1"/>
                </a:solidFill>
                <a:latin typeface="Cairo SemiBold" panose="00000700000000000000" pitchFamily="2" charset="-78"/>
                <a:cs typeface="Cairo SemiBold" panose="00000700000000000000" pitchFamily="2" charset="-78"/>
              </a:endParaRPr>
            </a:p>
          </p:txBody>
        </p:sp>
        <p:sp>
          <p:nvSpPr>
            <p:cNvPr id="48" name="TextBox 47">
              <a:extLst>
                <a:ext uri="{FF2B5EF4-FFF2-40B4-BE49-F238E27FC236}">
                  <a16:creationId xmlns:a16="http://schemas.microsoft.com/office/drawing/2014/main" id="{82E24E0A-D6D7-4D30-A18F-DA1A2FDD690A}"/>
                </a:ext>
              </a:extLst>
            </p:cNvPr>
            <p:cNvSpPr txBox="1"/>
            <p:nvPr/>
          </p:nvSpPr>
          <p:spPr>
            <a:xfrm>
              <a:off x="395534" y="4181789"/>
              <a:ext cx="8505641" cy="882742"/>
            </a:xfrm>
            <a:prstGeom prst="rect">
              <a:avLst/>
            </a:prstGeom>
            <a:noFill/>
          </p:spPr>
          <p:txBody>
            <a:bodyPr wrap="square" rtlCol="0">
              <a:spAutoFit/>
            </a:bodyPr>
            <a:lstStyle/>
            <a:p>
              <a:pPr marL="0" marR="0">
                <a:lnSpc>
                  <a:spcPct val="107000"/>
                </a:lnSpc>
                <a:spcBef>
                  <a:spcPts val="0"/>
                </a:spcBef>
                <a:spcAft>
                  <a:spcPts val="800"/>
                </a:spcAft>
              </a:pPr>
              <a:r>
                <a:rPr lang="en-GB" sz="1600">
                  <a:solidFill>
                    <a:schemeClr val="bg1">
                      <a:lumMod val="50000"/>
                    </a:schemeClr>
                  </a:solidFill>
                  <a:latin typeface="Cairo SemiBold" panose="00000700000000000000" pitchFamily="2" charset="-78"/>
                  <a:cs typeface="Cairo SemiBold" panose="00000700000000000000" pitchFamily="2" charset="-78"/>
                </a:rPr>
                <a:t>The two terminals, GRD, 5V are connected to the output of the GRD, 5V on the arduino. The control end is connected to an output from the digital outputs on the arduino</a:t>
              </a:r>
              <a:r>
                <a:rPr lang="ar-EG" sz="1600">
                  <a:solidFill>
                    <a:schemeClr val="bg1">
                      <a:lumMod val="50000"/>
                    </a:schemeClr>
                  </a:solidFill>
                  <a:latin typeface="Cairo SemiBold" panose="00000700000000000000" pitchFamily="2" charset="-78"/>
                  <a:cs typeface="Cairo SemiBold" panose="00000700000000000000" pitchFamily="2" charset="-78"/>
                </a:rPr>
                <a:t>.</a:t>
              </a:r>
              <a:endParaRPr lang="en-US" sz="1600">
                <a:solidFill>
                  <a:schemeClr val="bg1">
                    <a:lumMod val="50000"/>
                  </a:schemeClr>
                </a:solidFill>
                <a:latin typeface="Cairo SemiBold" panose="00000700000000000000" pitchFamily="2" charset="-78"/>
                <a:cs typeface="Cairo SemiBold" panose="00000700000000000000" pitchFamily="2" charset="-78"/>
              </a:endParaRPr>
            </a:p>
          </p:txBody>
        </p:sp>
      </p:grpSp>
      <p:grpSp>
        <p:nvGrpSpPr>
          <p:cNvPr id="49" name="Group 24">
            <a:extLst>
              <a:ext uri="{FF2B5EF4-FFF2-40B4-BE49-F238E27FC236}">
                <a16:creationId xmlns:a16="http://schemas.microsoft.com/office/drawing/2014/main" id="{5F78B8CD-3BCD-4475-923B-799127A07BB1}"/>
              </a:ext>
            </a:extLst>
          </p:cNvPr>
          <p:cNvGrpSpPr/>
          <p:nvPr/>
        </p:nvGrpSpPr>
        <p:grpSpPr>
          <a:xfrm>
            <a:off x="5944720" y="2556566"/>
            <a:ext cx="5440675" cy="1347565"/>
            <a:chOff x="395534" y="3681597"/>
            <a:chExt cx="8505643" cy="1347565"/>
          </a:xfrm>
        </p:grpSpPr>
        <p:sp>
          <p:nvSpPr>
            <p:cNvPr id="50" name="TextBox 49">
              <a:extLst>
                <a:ext uri="{FF2B5EF4-FFF2-40B4-BE49-F238E27FC236}">
                  <a16:creationId xmlns:a16="http://schemas.microsoft.com/office/drawing/2014/main" id="{378E0F66-A8A7-48B5-B8FE-93D3135BF8C6}"/>
                </a:ext>
              </a:extLst>
            </p:cNvPr>
            <p:cNvSpPr txBox="1"/>
            <p:nvPr/>
          </p:nvSpPr>
          <p:spPr>
            <a:xfrm>
              <a:off x="395534" y="3681597"/>
              <a:ext cx="4756353" cy="388696"/>
            </a:xfrm>
            <a:prstGeom prst="rect">
              <a:avLst/>
            </a:prstGeom>
            <a:solidFill>
              <a:schemeClr val="accent1"/>
            </a:solidFill>
          </p:spPr>
          <p:txBody>
            <a:bodyPr wrap="square" rtlCol="0" anchor="ctr">
              <a:spAutoFit/>
            </a:bodyPr>
            <a:lstStyle/>
            <a:p>
              <a:pPr>
                <a:lnSpc>
                  <a:spcPct val="107000"/>
                </a:lnSpc>
                <a:spcAft>
                  <a:spcPts val="800"/>
                </a:spcAft>
              </a:pPr>
              <a:r>
                <a:rPr lang="en-US">
                  <a:solidFill>
                    <a:schemeClr val="bg1"/>
                  </a:solidFill>
                  <a:latin typeface="Cairo SemiBold" panose="00000700000000000000" pitchFamily="2" charset="-78"/>
                  <a:cs typeface="Cairo SemiBold" panose="00000700000000000000" pitchFamily="2" charset="-78"/>
                </a:rPr>
                <a:t>Connecting the servo motor </a:t>
              </a:r>
              <a:r>
                <a:rPr lang="ar-SA">
                  <a:solidFill>
                    <a:schemeClr val="bg1"/>
                  </a:solidFill>
                  <a:latin typeface="Cairo SemiBold" panose="00000700000000000000" pitchFamily="2" charset="-78"/>
                  <a:cs typeface="Cairo SemiBold" panose="00000700000000000000" pitchFamily="2" charset="-78"/>
                </a:rPr>
                <a:t>:</a:t>
              </a:r>
              <a:endParaRPr lang="en-US">
                <a:solidFill>
                  <a:schemeClr val="bg1"/>
                </a:solidFill>
                <a:latin typeface="Cairo SemiBold" panose="00000700000000000000" pitchFamily="2" charset="-78"/>
                <a:cs typeface="Cairo SemiBold" panose="00000700000000000000" pitchFamily="2" charset="-78"/>
              </a:endParaRPr>
            </a:p>
          </p:txBody>
        </p:sp>
        <p:sp>
          <p:nvSpPr>
            <p:cNvPr id="51" name="TextBox 50">
              <a:extLst>
                <a:ext uri="{FF2B5EF4-FFF2-40B4-BE49-F238E27FC236}">
                  <a16:creationId xmlns:a16="http://schemas.microsoft.com/office/drawing/2014/main" id="{385BCF5F-7928-471E-AD5B-ED821C102523}"/>
                </a:ext>
              </a:extLst>
            </p:cNvPr>
            <p:cNvSpPr txBox="1"/>
            <p:nvPr/>
          </p:nvSpPr>
          <p:spPr>
            <a:xfrm>
              <a:off x="395536" y="4146420"/>
              <a:ext cx="8505641" cy="882742"/>
            </a:xfrm>
            <a:prstGeom prst="rect">
              <a:avLst/>
            </a:prstGeom>
            <a:noFill/>
          </p:spPr>
          <p:txBody>
            <a:bodyPr wrap="square" rtlCol="0">
              <a:spAutoFit/>
            </a:bodyPr>
            <a:lstStyle/>
            <a:p>
              <a:pPr marL="0" marR="0">
                <a:lnSpc>
                  <a:spcPct val="107000"/>
                </a:lnSpc>
                <a:spcBef>
                  <a:spcPts val="0"/>
                </a:spcBef>
                <a:spcAft>
                  <a:spcPts val="800"/>
                </a:spcAft>
                <a:tabLst>
                  <a:tab pos="5943600" algn="r"/>
                </a:tabLst>
              </a:pPr>
              <a:r>
                <a:rPr lang="en-US" sz="1600">
                  <a:solidFill>
                    <a:schemeClr val="bg1">
                      <a:lumMod val="50000"/>
                    </a:schemeClr>
                  </a:solidFill>
                  <a:latin typeface="Cairo SemiBold" panose="00000700000000000000" pitchFamily="2" charset="-78"/>
                  <a:cs typeface="Cairo SemiBold" panose="00000700000000000000" pitchFamily="2" charset="-78"/>
                </a:rPr>
                <a:t>The terminals GRD, 5V, are connected to the output of the GRD, 5V on the arduino and The control terminal is output from the digital outputs in the arduino.</a:t>
              </a:r>
            </a:p>
          </p:txBody>
        </p:sp>
      </p:grpSp>
      <p:grpSp>
        <p:nvGrpSpPr>
          <p:cNvPr id="52" name="Group 30">
            <a:extLst>
              <a:ext uri="{FF2B5EF4-FFF2-40B4-BE49-F238E27FC236}">
                <a16:creationId xmlns:a16="http://schemas.microsoft.com/office/drawing/2014/main" id="{A9B66095-FEBC-4364-BCC6-184B2F47B4D9}"/>
              </a:ext>
            </a:extLst>
          </p:cNvPr>
          <p:cNvGrpSpPr/>
          <p:nvPr/>
        </p:nvGrpSpPr>
        <p:grpSpPr>
          <a:xfrm>
            <a:off x="5944719" y="4340929"/>
            <a:ext cx="5487257" cy="1162642"/>
            <a:chOff x="395532" y="3681597"/>
            <a:chExt cx="8578466" cy="1162642"/>
          </a:xfrm>
        </p:grpSpPr>
        <p:sp>
          <p:nvSpPr>
            <p:cNvPr id="53" name="TextBox 52">
              <a:extLst>
                <a:ext uri="{FF2B5EF4-FFF2-40B4-BE49-F238E27FC236}">
                  <a16:creationId xmlns:a16="http://schemas.microsoft.com/office/drawing/2014/main" id="{C4E4DE75-3044-4BAD-9F1B-F75B9A64613E}"/>
                </a:ext>
              </a:extLst>
            </p:cNvPr>
            <p:cNvSpPr txBox="1"/>
            <p:nvPr/>
          </p:nvSpPr>
          <p:spPr>
            <a:xfrm>
              <a:off x="395532" y="3681597"/>
              <a:ext cx="4756351" cy="388696"/>
            </a:xfrm>
            <a:prstGeom prst="rect">
              <a:avLst/>
            </a:prstGeom>
            <a:solidFill>
              <a:schemeClr val="accent3"/>
            </a:solidFill>
          </p:spPr>
          <p:txBody>
            <a:bodyPr wrap="square" rtlCol="0" anchor="ctr">
              <a:spAutoFit/>
            </a:bodyPr>
            <a:lstStyle/>
            <a:p>
              <a:pPr marL="0" marR="0">
                <a:lnSpc>
                  <a:spcPct val="107000"/>
                </a:lnSpc>
                <a:spcBef>
                  <a:spcPts val="0"/>
                </a:spcBef>
                <a:spcAft>
                  <a:spcPts val="800"/>
                </a:spcAft>
                <a:tabLst>
                  <a:tab pos="5943600" algn="r"/>
                </a:tabLst>
              </a:pPr>
              <a:r>
                <a:rPr lang="en-US">
                  <a:solidFill>
                    <a:schemeClr val="bg1"/>
                  </a:solidFill>
                  <a:latin typeface="Cairo SemiBold" panose="00000700000000000000" pitchFamily="2" charset="-78"/>
                  <a:cs typeface="Cairo SemiBold" panose="00000700000000000000" pitchFamily="2" charset="-78"/>
                </a:rPr>
                <a:t>Connecting the alarm bell</a:t>
              </a:r>
              <a:r>
                <a:rPr lang="ar-EG">
                  <a:solidFill>
                    <a:schemeClr val="bg1"/>
                  </a:solidFill>
                  <a:latin typeface="Cairo SemiBold" panose="00000700000000000000" pitchFamily="2" charset="-78"/>
                  <a:cs typeface="Cairo SemiBold" panose="00000700000000000000" pitchFamily="2" charset="-78"/>
                </a:rPr>
                <a:t>: </a:t>
              </a:r>
              <a:endParaRPr lang="en-US">
                <a:solidFill>
                  <a:schemeClr val="bg1"/>
                </a:solidFill>
                <a:latin typeface="Cairo SemiBold" panose="00000700000000000000" pitchFamily="2" charset="-78"/>
                <a:cs typeface="Cairo SemiBold" panose="00000700000000000000" pitchFamily="2" charset="-78"/>
              </a:endParaRPr>
            </a:p>
          </p:txBody>
        </p:sp>
        <p:sp>
          <p:nvSpPr>
            <p:cNvPr id="54" name="TextBox 53">
              <a:extLst>
                <a:ext uri="{FF2B5EF4-FFF2-40B4-BE49-F238E27FC236}">
                  <a16:creationId xmlns:a16="http://schemas.microsoft.com/office/drawing/2014/main" id="{E8451E78-4C53-43B5-A4FA-34F1872E2288}"/>
                </a:ext>
              </a:extLst>
            </p:cNvPr>
            <p:cNvSpPr txBox="1"/>
            <p:nvPr/>
          </p:nvSpPr>
          <p:spPr>
            <a:xfrm>
              <a:off x="632035" y="4224967"/>
              <a:ext cx="8341963" cy="619272"/>
            </a:xfrm>
            <a:prstGeom prst="rect">
              <a:avLst/>
            </a:prstGeom>
            <a:noFill/>
          </p:spPr>
          <p:txBody>
            <a:bodyPr wrap="square" rtlCol="0">
              <a:spAutoFit/>
            </a:bodyPr>
            <a:lstStyle/>
            <a:p>
              <a:pPr>
                <a:lnSpc>
                  <a:spcPct val="107000"/>
                </a:lnSpc>
                <a:spcAft>
                  <a:spcPts val="800"/>
                </a:spcAft>
                <a:tabLst>
                  <a:tab pos="5943600" algn="r"/>
                </a:tabLst>
              </a:pPr>
              <a:r>
                <a:rPr lang="en-US" sz="1600">
                  <a:solidFill>
                    <a:schemeClr val="bg1">
                      <a:lumMod val="50000"/>
                    </a:schemeClr>
                  </a:solidFill>
                  <a:latin typeface="Cairo SemiBold" panose="00000700000000000000" pitchFamily="2" charset="-78"/>
                  <a:cs typeface="Cairo SemiBold" panose="00000700000000000000" pitchFamily="2" charset="-78"/>
                </a:rPr>
                <a:t>The positive terminal is connected to the output of the Arduino control outputs, and the negative terminal to GND.</a:t>
              </a:r>
            </a:p>
          </p:txBody>
        </p:sp>
      </p:grpSp>
      <p:pic>
        <p:nvPicPr>
          <p:cNvPr id="6" name="Picture 5">
            <a:extLst>
              <a:ext uri="{FF2B5EF4-FFF2-40B4-BE49-F238E27FC236}">
                <a16:creationId xmlns:a16="http://schemas.microsoft.com/office/drawing/2014/main" id="{A8AEDF87-9910-4B1F-AAA0-BBC6C7E59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34" y="798972"/>
            <a:ext cx="5027411" cy="3486637"/>
          </a:xfrm>
          <a:prstGeom prst="rect">
            <a:avLst/>
          </a:prstGeom>
        </p:spPr>
      </p:pic>
    </p:spTree>
    <p:extLst>
      <p:ext uri="{BB962C8B-B14F-4D97-AF65-F5344CB8AC3E}">
        <p14:creationId xmlns:p14="http://schemas.microsoft.com/office/powerpoint/2010/main" val="5707555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2A3954-5D36-41FA-936E-A17357B73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7"/>
            <a:ext cx="12192000" cy="6858000"/>
          </a:xfrm>
          <a:prstGeom prst="rect">
            <a:avLst/>
          </a:prstGeom>
        </p:spPr>
      </p:pic>
      <p:sp>
        <p:nvSpPr>
          <p:cNvPr id="10" name="Rectangle 9">
            <a:extLst>
              <a:ext uri="{FF2B5EF4-FFF2-40B4-BE49-F238E27FC236}">
                <a16:creationId xmlns:a16="http://schemas.microsoft.com/office/drawing/2014/main" id="{45A9C435-6B26-42F5-9192-8397F3279E4D}"/>
              </a:ext>
            </a:extLst>
          </p:cNvPr>
          <p:cNvSpPr/>
          <p:nvPr/>
        </p:nvSpPr>
        <p:spPr>
          <a:xfrm>
            <a:off x="-1" y="442256"/>
            <a:ext cx="12192000" cy="18181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430756-1F52-41FD-A90E-B08B8A2C6720}"/>
              </a:ext>
            </a:extLst>
          </p:cNvPr>
          <p:cNvSpPr/>
          <p:nvPr/>
        </p:nvSpPr>
        <p:spPr>
          <a:xfrm>
            <a:off x="-2" y="308571"/>
            <a:ext cx="12191853" cy="707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2" name="Rectangle 11">
            <a:extLst>
              <a:ext uri="{FF2B5EF4-FFF2-40B4-BE49-F238E27FC236}">
                <a16:creationId xmlns:a16="http://schemas.microsoft.com/office/drawing/2014/main" id="{C1D0E148-373B-41C7-953D-CD15618670BA}"/>
              </a:ext>
            </a:extLst>
          </p:cNvPr>
          <p:cNvSpPr/>
          <p:nvPr/>
        </p:nvSpPr>
        <p:spPr>
          <a:xfrm>
            <a:off x="146" y="2318342"/>
            <a:ext cx="12191853" cy="707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6" name="Text Placeholder 1">
            <a:extLst>
              <a:ext uri="{FF2B5EF4-FFF2-40B4-BE49-F238E27FC236}">
                <a16:creationId xmlns:a16="http://schemas.microsoft.com/office/drawing/2014/main" id="{07F6C644-5DC5-4A0F-94F2-5520572C82D5}"/>
              </a:ext>
            </a:extLst>
          </p:cNvPr>
          <p:cNvSpPr txBox="1">
            <a:spLocks/>
          </p:cNvSpPr>
          <p:nvPr/>
        </p:nvSpPr>
        <p:spPr>
          <a:xfrm>
            <a:off x="802888" y="752103"/>
            <a:ext cx="10110367" cy="1734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a:solidFill>
                  <a:schemeClr val="bg1">
                    <a:lumMod val="95000"/>
                  </a:schemeClr>
                </a:solidFill>
                <a:effectLst>
                  <a:outerShdw blurRad="38100" dist="38100" dir="2700000" algn="tl">
                    <a:srgbClr val="000000">
                      <a:alpha val="43137"/>
                    </a:srgbClr>
                  </a:outerShdw>
                </a:effectLst>
                <a:latin typeface="Sinkin Sans 700 Bold" pitchFamily="50" charset="0"/>
              </a:rPr>
              <a:t>RF TRANSMITTER – RECEIVER</a:t>
            </a:r>
          </a:p>
          <a:p>
            <a:pPr marL="0" indent="0" algn="ctr">
              <a:buNone/>
            </a:pPr>
            <a:r>
              <a:rPr lang="en-US" sz="4000">
                <a:solidFill>
                  <a:schemeClr val="bg1">
                    <a:lumMod val="95000"/>
                  </a:schemeClr>
                </a:solidFill>
                <a:effectLst>
                  <a:outerShdw blurRad="38100" dist="38100" dir="2700000" algn="tl">
                    <a:srgbClr val="000000">
                      <a:alpha val="43137"/>
                    </a:srgbClr>
                  </a:outerShdw>
                </a:effectLst>
                <a:latin typeface="Sinkin Sans 700 Bold" pitchFamily="50" charset="0"/>
              </a:rPr>
              <a:t>WITH ARDUINO NANO</a:t>
            </a:r>
          </a:p>
        </p:txBody>
      </p:sp>
      <p:pic>
        <p:nvPicPr>
          <p:cNvPr id="9" name="Picture 8">
            <a:extLst>
              <a:ext uri="{FF2B5EF4-FFF2-40B4-BE49-F238E27FC236}">
                <a16:creationId xmlns:a16="http://schemas.microsoft.com/office/drawing/2014/main" id="{E8872DD3-3ACE-4159-828E-2431BB4ED9A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05913" y="4767313"/>
            <a:ext cx="2180022" cy="1782116"/>
          </a:xfrm>
          <a:prstGeom prst="rect">
            <a:avLst/>
          </a:prstGeom>
          <a:noFill/>
          <a:ln>
            <a:noFill/>
          </a:ln>
        </p:spPr>
      </p:pic>
    </p:spTree>
    <p:extLst>
      <p:ext uri="{BB962C8B-B14F-4D97-AF65-F5344CB8AC3E}">
        <p14:creationId xmlns:p14="http://schemas.microsoft.com/office/powerpoint/2010/main" val="1531247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a:latin typeface="Sinkin Sans 700 Bold" pitchFamily="50" charset="0"/>
              </a:rPr>
              <a:t>RF </a:t>
            </a:r>
            <a:r>
              <a:rPr lang="en-US">
                <a:solidFill>
                  <a:srgbClr val="0680C3"/>
                </a:solidFill>
                <a:latin typeface="Sinkin Sans 700 Bold" pitchFamily="50" charset="0"/>
              </a:rPr>
              <a:t>Transmitter</a:t>
            </a:r>
            <a:r>
              <a:rPr lang="en-US">
                <a:latin typeface="Sinkin Sans 700 Bold" pitchFamily="50" charset="0"/>
              </a:rPr>
              <a:t> – </a:t>
            </a:r>
            <a:r>
              <a:rPr lang="en-US">
                <a:solidFill>
                  <a:srgbClr val="07A398"/>
                </a:solidFill>
                <a:latin typeface="Sinkin Sans 700 Bold" pitchFamily="50" charset="0"/>
              </a:rPr>
              <a:t>Receiver</a:t>
            </a:r>
          </a:p>
        </p:txBody>
      </p:sp>
      <p:grpSp>
        <p:nvGrpSpPr>
          <p:cNvPr id="16" name="Group 15">
            <a:extLst>
              <a:ext uri="{FF2B5EF4-FFF2-40B4-BE49-F238E27FC236}">
                <a16:creationId xmlns:a16="http://schemas.microsoft.com/office/drawing/2014/main" id="{D0CDE915-2354-4482-BFFD-C57FB0E0930F}"/>
              </a:ext>
            </a:extLst>
          </p:cNvPr>
          <p:cNvGrpSpPr/>
          <p:nvPr/>
        </p:nvGrpSpPr>
        <p:grpSpPr>
          <a:xfrm>
            <a:off x="8686366" y="1690101"/>
            <a:ext cx="3033565" cy="2263508"/>
            <a:chOff x="302737" y="4318953"/>
            <a:chExt cx="3159260" cy="2263508"/>
          </a:xfrm>
        </p:grpSpPr>
        <p:sp>
          <p:nvSpPr>
            <p:cNvPr id="17" name="TextBox 16">
              <a:extLst>
                <a:ext uri="{FF2B5EF4-FFF2-40B4-BE49-F238E27FC236}">
                  <a16:creationId xmlns:a16="http://schemas.microsoft.com/office/drawing/2014/main" id="{1882952D-1B08-403D-9E65-3FEFF0C15875}"/>
                </a:ext>
              </a:extLst>
            </p:cNvPr>
            <p:cNvSpPr txBox="1"/>
            <p:nvPr/>
          </p:nvSpPr>
          <p:spPr>
            <a:xfrm>
              <a:off x="302738" y="4318953"/>
              <a:ext cx="2851594" cy="473206"/>
            </a:xfrm>
            <a:prstGeom prst="rect">
              <a:avLst/>
            </a:prstGeom>
            <a:noFill/>
          </p:spPr>
          <p:txBody>
            <a:bodyPr wrap="square" lIns="0" rtlCol="0" anchor="ctr">
              <a:spAutoFit/>
            </a:bodyPr>
            <a:lstStyle/>
            <a:p>
              <a:pPr marL="0" marR="0">
                <a:lnSpc>
                  <a:spcPct val="150000"/>
                </a:lnSpc>
                <a:spcBef>
                  <a:spcPts val="0"/>
                </a:spcBef>
                <a:spcAft>
                  <a:spcPts val="800"/>
                </a:spcAft>
              </a:pPr>
              <a:r>
                <a:rPr lang="en-US">
                  <a:latin typeface="Cairo SemiBold" panose="00000700000000000000" pitchFamily="2" charset="-78"/>
                  <a:cs typeface="Cairo SemiBold" panose="00000700000000000000" pitchFamily="2" charset="-78"/>
                </a:rPr>
                <a:t>How it works ?</a:t>
              </a:r>
            </a:p>
          </p:txBody>
        </p:sp>
        <p:sp>
          <p:nvSpPr>
            <p:cNvPr id="18" name="TextBox 17">
              <a:extLst>
                <a:ext uri="{FF2B5EF4-FFF2-40B4-BE49-F238E27FC236}">
                  <a16:creationId xmlns:a16="http://schemas.microsoft.com/office/drawing/2014/main" id="{7C4FDD48-67C6-4969-A146-42719801BFAA}"/>
                </a:ext>
              </a:extLst>
            </p:cNvPr>
            <p:cNvSpPr txBox="1"/>
            <p:nvPr/>
          </p:nvSpPr>
          <p:spPr>
            <a:xfrm>
              <a:off x="302737" y="4776838"/>
              <a:ext cx="3159260" cy="1805623"/>
            </a:xfrm>
            <a:prstGeom prst="rect">
              <a:avLst/>
            </a:prstGeom>
            <a:noFill/>
          </p:spPr>
          <p:txBody>
            <a:bodyPr wrap="square" lIns="0" rtlCol="0">
              <a:spAutoFit/>
            </a:bodyPr>
            <a:lstStyle/>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a:latin typeface="Cairo SemiBold" panose="00000700000000000000" pitchFamily="2" charset="-78"/>
                  <a:cs typeface="Cairo SemiBold" panose="00000700000000000000" pitchFamily="2" charset="-78"/>
                </a:rPr>
                <a:t>It Works By Detecting A Change In Electromagnetic Properties</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a:latin typeface="Cairo SemiBold" panose="00000700000000000000" pitchFamily="2" charset="-78"/>
                  <a:cs typeface="Cairo SemiBold" panose="00000700000000000000" pitchFamily="2" charset="-78"/>
                </a:rPr>
                <a:t>It Uses An Electromagnetic Field Rather Than A Purely Magnetic Or Electric Field</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a:latin typeface="Cairo SemiBold" panose="00000700000000000000" pitchFamily="2" charset="-78"/>
                  <a:cs typeface="Cairo SemiBold" panose="00000700000000000000" pitchFamily="2" charset="-78"/>
                </a:rPr>
                <a:t>Because It Has Magnetic And Electrical Properties At The Same Time.</a:t>
              </a:r>
            </a:p>
          </p:txBody>
        </p:sp>
      </p:grpSp>
      <p:grpSp>
        <p:nvGrpSpPr>
          <p:cNvPr id="19" name="Group 18">
            <a:extLst>
              <a:ext uri="{FF2B5EF4-FFF2-40B4-BE49-F238E27FC236}">
                <a16:creationId xmlns:a16="http://schemas.microsoft.com/office/drawing/2014/main" id="{DE56AA7A-113B-4B09-9978-4A50651BEE26}"/>
              </a:ext>
            </a:extLst>
          </p:cNvPr>
          <p:cNvGrpSpPr/>
          <p:nvPr/>
        </p:nvGrpSpPr>
        <p:grpSpPr>
          <a:xfrm>
            <a:off x="810431" y="4916228"/>
            <a:ext cx="2738140" cy="1387954"/>
            <a:chOff x="302738" y="4318952"/>
            <a:chExt cx="2851594" cy="1387954"/>
          </a:xfrm>
        </p:grpSpPr>
        <p:sp>
          <p:nvSpPr>
            <p:cNvPr id="20" name="TextBox 19">
              <a:extLst>
                <a:ext uri="{FF2B5EF4-FFF2-40B4-BE49-F238E27FC236}">
                  <a16:creationId xmlns:a16="http://schemas.microsoft.com/office/drawing/2014/main" id="{8064F424-53D3-4DB4-98CC-F8E8981F76B3}"/>
                </a:ext>
              </a:extLst>
            </p:cNvPr>
            <p:cNvSpPr txBox="1"/>
            <p:nvPr/>
          </p:nvSpPr>
          <p:spPr>
            <a:xfrm>
              <a:off x="302738" y="4318952"/>
              <a:ext cx="2851594" cy="473206"/>
            </a:xfrm>
            <a:prstGeom prst="rect">
              <a:avLst/>
            </a:prstGeom>
            <a:noFill/>
          </p:spPr>
          <p:txBody>
            <a:bodyPr wrap="square" lIns="0" rtlCol="0" anchor="ctr">
              <a:spAutoFit/>
            </a:bodyPr>
            <a:lstStyle/>
            <a:p>
              <a:pPr marL="0" marR="0">
                <a:lnSpc>
                  <a:spcPct val="150000"/>
                </a:lnSpc>
                <a:spcBef>
                  <a:spcPts val="0"/>
                </a:spcBef>
                <a:spcAft>
                  <a:spcPts val="800"/>
                </a:spcAft>
              </a:pPr>
              <a:r>
                <a:rPr lang="en-US">
                  <a:latin typeface="Cairo SemiBold" panose="00000700000000000000" pitchFamily="2" charset="-78"/>
                  <a:cs typeface="Cairo SemiBold" panose="00000700000000000000" pitchFamily="2" charset="-78"/>
                </a:rPr>
                <a:t>Why do we use it ?</a:t>
              </a:r>
            </a:p>
          </p:txBody>
        </p:sp>
        <p:sp>
          <p:nvSpPr>
            <p:cNvPr id="21" name="TextBox 20">
              <a:extLst>
                <a:ext uri="{FF2B5EF4-FFF2-40B4-BE49-F238E27FC236}">
                  <a16:creationId xmlns:a16="http://schemas.microsoft.com/office/drawing/2014/main" id="{E3C784B3-FD8C-461A-93BA-B4B8DDEE5B95}"/>
                </a:ext>
              </a:extLst>
            </p:cNvPr>
            <p:cNvSpPr txBox="1"/>
            <p:nvPr/>
          </p:nvSpPr>
          <p:spPr>
            <a:xfrm>
              <a:off x="302738" y="4672007"/>
              <a:ext cx="2851594" cy="1034899"/>
            </a:xfrm>
            <a:prstGeom prst="rect">
              <a:avLst/>
            </a:prstGeom>
            <a:noFill/>
          </p:spPr>
          <p:txBody>
            <a:bodyPr wrap="square" lIns="0" rtlCol="0">
              <a:spAutoFit/>
            </a:bodyPr>
            <a:lstStyle/>
            <a:p>
              <a:pPr marL="0" marR="0">
                <a:lnSpc>
                  <a:spcPct val="150000"/>
                </a:lnSpc>
                <a:spcBef>
                  <a:spcPts val="0"/>
                </a:spcBef>
                <a:spcAft>
                  <a:spcPts val="800"/>
                </a:spcAft>
              </a:pPr>
              <a:r>
                <a:rPr lang="en-US" sz="1400">
                  <a:latin typeface="Cairo SemiBold" panose="00000700000000000000" pitchFamily="2" charset="-78"/>
                  <a:cs typeface="Cairo SemiBold" panose="00000700000000000000" pitchFamily="2" charset="-78"/>
                </a:rPr>
                <a:t>If We Want To Communicate Some Devices Without Any Wire We RF Modules Is One Of The Ways.</a:t>
              </a:r>
            </a:p>
          </p:txBody>
        </p:sp>
      </p:grpSp>
      <p:sp>
        <p:nvSpPr>
          <p:cNvPr id="23" name="TextBox 22">
            <a:extLst>
              <a:ext uri="{FF2B5EF4-FFF2-40B4-BE49-F238E27FC236}">
                <a16:creationId xmlns:a16="http://schemas.microsoft.com/office/drawing/2014/main" id="{0FEA8055-C714-4196-A5F1-115A9684E008}"/>
              </a:ext>
            </a:extLst>
          </p:cNvPr>
          <p:cNvSpPr txBox="1"/>
          <p:nvPr/>
        </p:nvSpPr>
        <p:spPr>
          <a:xfrm>
            <a:off x="884430" y="1624766"/>
            <a:ext cx="2994582" cy="523220"/>
          </a:xfrm>
          <a:prstGeom prst="rect">
            <a:avLst/>
          </a:prstGeom>
          <a:noFill/>
        </p:spPr>
        <p:txBody>
          <a:bodyPr wrap="square" lIns="0" rtlCol="0" anchor="ctr">
            <a:spAutoFit/>
          </a:bodyPr>
          <a:lstStyle/>
          <a:p>
            <a:r>
              <a:rPr lang="en-US" sz="1400">
                <a:latin typeface="Cairo SemiBold" panose="00000700000000000000" pitchFamily="2" charset="-78"/>
                <a:cs typeface="Cairo SemiBold" panose="00000700000000000000" pitchFamily="2" charset="-78"/>
              </a:rPr>
              <a:t>It Is A Device Works To Transmitter And Receiver To Signals</a:t>
            </a:r>
            <a:endParaRPr lang="ko-KR" altLang="en-US" sz="1400" dirty="0">
              <a:latin typeface="Cairo SemiBold" panose="00000700000000000000" pitchFamily="2" charset="-78"/>
              <a:cs typeface="Cairo SemiBold" panose="00000700000000000000" pitchFamily="2" charset="-78"/>
            </a:endParaRPr>
          </a:p>
        </p:txBody>
      </p:sp>
      <p:sp>
        <p:nvSpPr>
          <p:cNvPr id="26" name="TextBox 25">
            <a:extLst>
              <a:ext uri="{FF2B5EF4-FFF2-40B4-BE49-F238E27FC236}">
                <a16:creationId xmlns:a16="http://schemas.microsoft.com/office/drawing/2014/main" id="{693E5612-0F63-4645-B6B8-B32C42484A25}"/>
              </a:ext>
            </a:extLst>
          </p:cNvPr>
          <p:cNvSpPr txBox="1"/>
          <p:nvPr/>
        </p:nvSpPr>
        <p:spPr>
          <a:xfrm>
            <a:off x="8552551" y="4610485"/>
            <a:ext cx="3301194" cy="391517"/>
          </a:xfrm>
          <a:prstGeom prst="rect">
            <a:avLst/>
          </a:prstGeom>
          <a:noFill/>
        </p:spPr>
        <p:txBody>
          <a:bodyPr wrap="square" lIns="0" rtlCol="0" anchor="ctr">
            <a:spAutoFit/>
          </a:bodyPr>
          <a:lstStyle/>
          <a:p>
            <a:pPr marL="0" marR="8255">
              <a:lnSpc>
                <a:spcPct val="108000"/>
              </a:lnSpc>
              <a:spcBef>
                <a:spcPts val="0"/>
              </a:spcBef>
              <a:spcAft>
                <a:spcPts val="1050"/>
              </a:spcAft>
            </a:pPr>
            <a:r>
              <a:rPr lang="en-US">
                <a:latin typeface="Cairo SemiBold" panose="00000700000000000000" pitchFamily="2" charset="-78"/>
                <a:cs typeface="Cairo SemiBold" panose="00000700000000000000" pitchFamily="2" charset="-78"/>
              </a:rPr>
              <a:t>Advantages of RF  </a:t>
            </a:r>
            <a:r>
              <a:rPr lang="en-US" sz="1800" b="1">
                <a:effectLst/>
                <a:latin typeface="Arial" panose="020B0604020202020204" pitchFamily="34" charset="0"/>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8" name="Elbow Connector 10">
            <a:extLst>
              <a:ext uri="{FF2B5EF4-FFF2-40B4-BE49-F238E27FC236}">
                <a16:creationId xmlns:a16="http://schemas.microsoft.com/office/drawing/2014/main" id="{D44BB36E-CD46-4EB1-9F48-40B66F41CD51}"/>
              </a:ext>
            </a:extLst>
          </p:cNvPr>
          <p:cNvCxnSpPr>
            <a:cxnSpLocks/>
          </p:cNvCxnSpPr>
          <p:nvPr/>
        </p:nvCxnSpPr>
        <p:spPr>
          <a:xfrm flipV="1">
            <a:off x="6692630" y="1926705"/>
            <a:ext cx="1780165" cy="1332063"/>
          </a:xfrm>
          <a:prstGeom prst="bentConnector3">
            <a:avLst>
              <a:gd name="adj1" fmla="val -274"/>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Elbow Connector 124">
            <a:extLst>
              <a:ext uri="{FF2B5EF4-FFF2-40B4-BE49-F238E27FC236}">
                <a16:creationId xmlns:a16="http://schemas.microsoft.com/office/drawing/2014/main" id="{BDA1B73F-E26A-41B6-BB21-0FF53D266044}"/>
              </a:ext>
            </a:extLst>
          </p:cNvPr>
          <p:cNvCxnSpPr>
            <a:cxnSpLocks/>
          </p:cNvCxnSpPr>
          <p:nvPr/>
        </p:nvCxnSpPr>
        <p:spPr>
          <a:xfrm rot="10800000">
            <a:off x="6972893" y="4117980"/>
            <a:ext cx="1332682" cy="758972"/>
          </a:xfrm>
          <a:prstGeom prst="bentConnector3">
            <a:avLst>
              <a:gd name="adj1" fmla="val 98905"/>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Elbow Connector 132">
            <a:extLst>
              <a:ext uri="{FF2B5EF4-FFF2-40B4-BE49-F238E27FC236}">
                <a16:creationId xmlns:a16="http://schemas.microsoft.com/office/drawing/2014/main" id="{51FAA86A-2E06-48AB-99BE-FBBF774ED964}"/>
              </a:ext>
            </a:extLst>
          </p:cNvPr>
          <p:cNvCxnSpPr>
            <a:cxnSpLocks/>
          </p:cNvCxnSpPr>
          <p:nvPr/>
        </p:nvCxnSpPr>
        <p:spPr>
          <a:xfrm flipV="1">
            <a:off x="2845273" y="4423136"/>
            <a:ext cx="1597847" cy="529168"/>
          </a:xfrm>
          <a:prstGeom prst="bentConnector3">
            <a:avLst>
              <a:gd name="adj1" fmla="val -53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Elbow Connector 138">
            <a:extLst>
              <a:ext uri="{FF2B5EF4-FFF2-40B4-BE49-F238E27FC236}">
                <a16:creationId xmlns:a16="http://schemas.microsoft.com/office/drawing/2014/main" id="{A5DFF2E1-509F-4C97-8096-F4992285935B}"/>
              </a:ext>
            </a:extLst>
          </p:cNvPr>
          <p:cNvCxnSpPr>
            <a:cxnSpLocks/>
          </p:cNvCxnSpPr>
          <p:nvPr/>
        </p:nvCxnSpPr>
        <p:spPr>
          <a:xfrm>
            <a:off x="3720911" y="1985190"/>
            <a:ext cx="1150621" cy="270012"/>
          </a:xfrm>
          <a:prstGeom prst="bentConnector3">
            <a:avLst>
              <a:gd name="adj1" fmla="val 9988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2" name="그룹 3">
            <a:extLst>
              <a:ext uri="{FF2B5EF4-FFF2-40B4-BE49-F238E27FC236}">
                <a16:creationId xmlns:a16="http://schemas.microsoft.com/office/drawing/2014/main" id="{94541A03-FC8B-4E1F-8A9E-2FCAF47C8B1D}"/>
              </a:ext>
            </a:extLst>
          </p:cNvPr>
          <p:cNvGrpSpPr/>
          <p:nvPr/>
        </p:nvGrpSpPr>
        <p:grpSpPr>
          <a:xfrm>
            <a:off x="4354680" y="2271244"/>
            <a:ext cx="3852299" cy="3268838"/>
            <a:chOff x="4708647" y="2271244"/>
            <a:chExt cx="3462733" cy="2938275"/>
          </a:xfrm>
        </p:grpSpPr>
        <p:sp>
          <p:nvSpPr>
            <p:cNvPr id="33" name="자유형: 도형 112">
              <a:extLst>
                <a:ext uri="{FF2B5EF4-FFF2-40B4-BE49-F238E27FC236}">
                  <a16:creationId xmlns:a16="http://schemas.microsoft.com/office/drawing/2014/main" id="{76FDB1C4-0E5A-4063-AEEC-8DE961822ED7}"/>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자유형: 도형 113">
              <a:extLst>
                <a:ext uri="{FF2B5EF4-FFF2-40B4-BE49-F238E27FC236}">
                  <a16:creationId xmlns:a16="http://schemas.microsoft.com/office/drawing/2014/main" id="{8111823E-856F-45C8-9B6A-E37F6B0973F7}"/>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자유형: 도형 114">
              <a:extLst>
                <a:ext uri="{FF2B5EF4-FFF2-40B4-BE49-F238E27FC236}">
                  <a16:creationId xmlns:a16="http://schemas.microsoft.com/office/drawing/2014/main" id="{29C81604-2A21-4787-B631-C3A86B7F7B4D}"/>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6" name="자유형: 도형 116">
              <a:extLst>
                <a:ext uri="{FF2B5EF4-FFF2-40B4-BE49-F238E27FC236}">
                  <a16:creationId xmlns:a16="http://schemas.microsoft.com/office/drawing/2014/main" id="{4CBF9E65-BF38-4C03-946B-98E3E81E719E}"/>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pic>
        <p:nvPicPr>
          <p:cNvPr id="41" name="Picture 40">
            <a:extLst>
              <a:ext uri="{FF2B5EF4-FFF2-40B4-BE49-F238E27FC236}">
                <a16:creationId xmlns:a16="http://schemas.microsoft.com/office/drawing/2014/main" id="{A1CE62CA-1A86-4799-A86B-47B8DAA583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6135" y="2213683"/>
            <a:ext cx="2180022" cy="1782116"/>
          </a:xfrm>
          <a:prstGeom prst="rect">
            <a:avLst/>
          </a:prstGeom>
          <a:noFill/>
          <a:ln>
            <a:noFill/>
          </a:ln>
        </p:spPr>
      </p:pic>
      <p:sp>
        <p:nvSpPr>
          <p:cNvPr id="3" name="TextBox 2">
            <a:extLst>
              <a:ext uri="{FF2B5EF4-FFF2-40B4-BE49-F238E27FC236}">
                <a16:creationId xmlns:a16="http://schemas.microsoft.com/office/drawing/2014/main" id="{502E3FDA-048C-4150-9282-B3F9C74E7B6E}"/>
              </a:ext>
            </a:extLst>
          </p:cNvPr>
          <p:cNvSpPr txBox="1"/>
          <p:nvPr/>
        </p:nvSpPr>
        <p:spPr>
          <a:xfrm>
            <a:off x="8421046" y="4911480"/>
            <a:ext cx="3432699" cy="2190343"/>
          </a:xfrm>
          <a:prstGeom prst="rect">
            <a:avLst/>
          </a:prstGeom>
          <a:noFill/>
        </p:spPr>
        <p:txBody>
          <a:bodyPr wrap="square" rtlCol="1">
            <a:spAutoFit/>
          </a:bodyPr>
          <a:lstStyle/>
          <a:p>
            <a:pPr lvl="0">
              <a:lnSpc>
                <a:spcPct val="150000"/>
              </a:lnSpc>
              <a:spcAft>
                <a:spcPts val="800"/>
              </a:spcAft>
            </a:pPr>
            <a:r>
              <a:rPr lang="en-US" sz="1400">
                <a:latin typeface="Cairo SemiBold" panose="00000700000000000000" pitchFamily="2" charset="-78"/>
                <a:cs typeface="Cairo SemiBold" panose="00000700000000000000" pitchFamily="2" charset="-78"/>
              </a:rPr>
              <a:t>It has a high signal-to-noise ratio which can be maximized by optimizing the sensor design for a particular application.</a:t>
            </a:r>
          </a:p>
          <a:p>
            <a:pPr lvl="0">
              <a:lnSpc>
                <a:spcPct val="150000"/>
              </a:lnSpc>
              <a:spcAft>
                <a:spcPts val="800"/>
              </a:spcAft>
            </a:pPr>
            <a:r>
              <a:rPr lang="en-US" sz="1400">
                <a:latin typeface="Cairo SemiBold" panose="00000700000000000000" pitchFamily="2" charset="-78"/>
                <a:cs typeface="Cairo SemiBold" panose="00000700000000000000" pitchFamily="2" charset="-78"/>
              </a:rPr>
              <a:t> Unlike inductive sensors its output is speed-independent</a:t>
            </a:r>
          </a:p>
          <a:p>
            <a:endParaRPr lang="ar-EG"/>
          </a:p>
        </p:txBody>
      </p:sp>
    </p:spTree>
    <p:extLst>
      <p:ext uri="{BB962C8B-B14F-4D97-AF65-F5344CB8AC3E}">
        <p14:creationId xmlns:p14="http://schemas.microsoft.com/office/powerpoint/2010/main" val="27632493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par>
                                <p:cTn id="30" presetID="22" presetClass="entr" presetSubtype="8"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right)">
                                      <p:cBhvr>
                                        <p:cTn id="47" dur="500"/>
                                        <p:tgtEl>
                                          <p:spTgt spid="26"/>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right)">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3" grpId="0"/>
      <p:bldP spid="26"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evron 2">
            <a:extLst>
              <a:ext uri="{FF2B5EF4-FFF2-40B4-BE49-F238E27FC236}">
                <a16:creationId xmlns:a16="http://schemas.microsoft.com/office/drawing/2014/main" id="{8581317E-D61F-4790-B1BC-E126076F6156}"/>
              </a:ext>
            </a:extLst>
          </p:cNvPr>
          <p:cNvSpPr/>
          <p:nvPr/>
        </p:nvSpPr>
        <p:spPr>
          <a:xfrm rot="5400000">
            <a:off x="802919" y="2349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Chevron 2">
            <a:extLst>
              <a:ext uri="{FF2B5EF4-FFF2-40B4-BE49-F238E27FC236}">
                <a16:creationId xmlns:a16="http://schemas.microsoft.com/office/drawing/2014/main" id="{8AE1C03E-514B-4616-850A-C697C99090F1}"/>
              </a:ext>
            </a:extLst>
          </p:cNvPr>
          <p:cNvSpPr/>
          <p:nvPr/>
        </p:nvSpPr>
        <p:spPr>
          <a:xfrm rot="5400000">
            <a:off x="802919" y="2947952"/>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2">
            <a:extLst>
              <a:ext uri="{FF2B5EF4-FFF2-40B4-BE49-F238E27FC236}">
                <a16:creationId xmlns:a16="http://schemas.microsoft.com/office/drawing/2014/main" id="{EDE1EE27-9A0C-4C2B-A1AE-43710C7154C0}"/>
              </a:ext>
            </a:extLst>
          </p:cNvPr>
          <p:cNvSpPr/>
          <p:nvPr/>
        </p:nvSpPr>
        <p:spPr>
          <a:xfrm rot="5400000">
            <a:off x="802919" y="3546286"/>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Chevron 2">
            <a:extLst>
              <a:ext uri="{FF2B5EF4-FFF2-40B4-BE49-F238E27FC236}">
                <a16:creationId xmlns:a16="http://schemas.microsoft.com/office/drawing/2014/main" id="{BA48C3D8-0F84-4B78-9CC4-75804EF5D2C4}"/>
              </a:ext>
            </a:extLst>
          </p:cNvPr>
          <p:cNvSpPr/>
          <p:nvPr/>
        </p:nvSpPr>
        <p:spPr>
          <a:xfrm rot="5400000">
            <a:off x="802919" y="4144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TextBox 6">
            <a:extLst>
              <a:ext uri="{FF2B5EF4-FFF2-40B4-BE49-F238E27FC236}">
                <a16:creationId xmlns:a16="http://schemas.microsoft.com/office/drawing/2014/main" id="{757AA62A-F69F-4E1A-9804-52030A8485FD}"/>
              </a:ext>
            </a:extLst>
          </p:cNvPr>
          <p:cNvSpPr txBox="1"/>
          <p:nvPr/>
        </p:nvSpPr>
        <p:spPr>
          <a:xfrm>
            <a:off x="1237168" y="2383400"/>
            <a:ext cx="4716000" cy="400110"/>
          </a:xfrm>
          <a:prstGeom prst="rect">
            <a:avLst/>
          </a:prstGeom>
          <a:noFill/>
        </p:spPr>
        <p:txBody>
          <a:bodyPr wrap="square" rtlCol="0">
            <a:spAutoFit/>
          </a:bodyPr>
          <a:lstStyle/>
          <a:p>
            <a:r>
              <a:rPr lang="en-US" sz="2000">
                <a:solidFill>
                  <a:schemeClr val="bg1"/>
                </a:solidFill>
                <a:effectLst>
                  <a:outerShdw blurRad="38100" dist="38100" dir="2700000" algn="tl">
                    <a:srgbClr val="000000">
                      <a:alpha val="43137"/>
                    </a:srgbClr>
                  </a:outerShdw>
                </a:effectLst>
                <a:latin typeface="Cairo SemiBold" panose="00000700000000000000" pitchFamily="2" charset="-78"/>
                <a:ea typeface="Calibri" panose="020F0502020204030204" pitchFamily="34" charset="0"/>
                <a:cs typeface="Cairo SemiBold" panose="00000700000000000000" pitchFamily="2" charset="-78"/>
              </a:rPr>
              <a:t>Smart home </a:t>
            </a:r>
            <a:endParaRPr lang="ko-KR" altLang="en-US" sz="2000" dirty="0">
              <a:solidFill>
                <a:schemeClr val="bg1"/>
              </a:solidFill>
              <a:effectLst>
                <a:outerShdw blurRad="38100" dist="38100" dir="2700000" algn="tl">
                  <a:srgbClr val="000000">
                    <a:alpha val="43137"/>
                  </a:srgbClr>
                </a:outerShdw>
              </a:effectLst>
              <a:latin typeface="Cairo SemiBold" panose="00000700000000000000" pitchFamily="2" charset="-78"/>
              <a:cs typeface="Cairo SemiBold" panose="00000700000000000000" pitchFamily="2" charset="-78"/>
            </a:endParaRPr>
          </a:p>
        </p:txBody>
      </p:sp>
      <p:sp>
        <p:nvSpPr>
          <p:cNvPr id="8" name="TextBox 7">
            <a:extLst>
              <a:ext uri="{FF2B5EF4-FFF2-40B4-BE49-F238E27FC236}">
                <a16:creationId xmlns:a16="http://schemas.microsoft.com/office/drawing/2014/main" id="{F9810D50-7328-4AFA-98A1-15B18DC99F0D}"/>
              </a:ext>
            </a:extLst>
          </p:cNvPr>
          <p:cNvSpPr txBox="1"/>
          <p:nvPr/>
        </p:nvSpPr>
        <p:spPr>
          <a:xfrm>
            <a:off x="1237168" y="2981734"/>
            <a:ext cx="4716000" cy="400110"/>
          </a:xfrm>
          <a:prstGeom prst="rect">
            <a:avLst/>
          </a:prstGeom>
          <a:noFill/>
        </p:spPr>
        <p:txBody>
          <a:bodyPr wrap="square" rtlCol="0">
            <a:spAutoFit/>
          </a:bodyPr>
          <a:lstStyle/>
          <a:p>
            <a:r>
              <a:rPr lang="en-US" sz="2000">
                <a:solidFill>
                  <a:schemeClr val="bg1"/>
                </a:solidFill>
                <a:effectLst>
                  <a:outerShdw blurRad="38100" dist="38100" dir="2700000" algn="tl">
                    <a:srgbClr val="000000">
                      <a:alpha val="43137"/>
                    </a:srgbClr>
                  </a:outerShdw>
                </a:effectLst>
                <a:latin typeface="Cairo SemiBold" panose="00000700000000000000" pitchFamily="2" charset="-78"/>
                <a:cs typeface="Cairo SemiBold" panose="00000700000000000000" pitchFamily="2" charset="-78"/>
              </a:rPr>
              <a:t>Material recycling </a:t>
            </a:r>
            <a:endParaRPr lang="ko-KR" altLang="en-US" sz="2000" dirty="0">
              <a:solidFill>
                <a:schemeClr val="bg1"/>
              </a:solidFill>
              <a:effectLst>
                <a:outerShdw blurRad="38100" dist="38100" dir="2700000" algn="tl">
                  <a:srgbClr val="000000">
                    <a:alpha val="43137"/>
                  </a:srgbClr>
                </a:outerShdw>
              </a:effectLst>
              <a:latin typeface="Cairo SemiBold" panose="00000700000000000000" pitchFamily="2" charset="-78"/>
              <a:cs typeface="Cairo SemiBold" panose="00000700000000000000" pitchFamily="2" charset="-78"/>
            </a:endParaRPr>
          </a:p>
        </p:txBody>
      </p:sp>
      <p:sp>
        <p:nvSpPr>
          <p:cNvPr id="9" name="TextBox 8">
            <a:extLst>
              <a:ext uri="{FF2B5EF4-FFF2-40B4-BE49-F238E27FC236}">
                <a16:creationId xmlns:a16="http://schemas.microsoft.com/office/drawing/2014/main" id="{29B63C8F-4227-403D-AC46-69FBC5C00CD7}"/>
              </a:ext>
            </a:extLst>
          </p:cNvPr>
          <p:cNvSpPr txBox="1"/>
          <p:nvPr/>
        </p:nvSpPr>
        <p:spPr>
          <a:xfrm>
            <a:off x="1237168" y="3580068"/>
            <a:ext cx="4716000" cy="400110"/>
          </a:xfrm>
          <a:prstGeom prst="rect">
            <a:avLst/>
          </a:prstGeom>
          <a:noFill/>
        </p:spPr>
        <p:txBody>
          <a:bodyPr wrap="square" rtlCol="0">
            <a:spAutoFit/>
          </a:bodyPr>
          <a:lstStyle/>
          <a:p>
            <a:r>
              <a:rPr lang="en-US" sz="2000">
                <a:solidFill>
                  <a:schemeClr val="bg1"/>
                </a:solidFill>
                <a:effectLst>
                  <a:outerShdw blurRad="38100" dist="38100" dir="2700000" algn="tl">
                    <a:srgbClr val="000000">
                      <a:alpha val="43137"/>
                    </a:srgbClr>
                  </a:outerShdw>
                </a:effectLst>
                <a:latin typeface="Cairo SemiBold" panose="00000700000000000000" pitchFamily="2" charset="-78"/>
                <a:cs typeface="Cairo SemiBold" panose="00000700000000000000" pitchFamily="2" charset="-78"/>
              </a:rPr>
              <a:t>Our project / </a:t>
            </a:r>
            <a:endParaRPr lang="ko-KR" altLang="en-US" sz="2000" dirty="0">
              <a:solidFill>
                <a:schemeClr val="bg1"/>
              </a:solidFill>
              <a:effectLst>
                <a:outerShdw blurRad="38100" dist="38100" dir="2700000" algn="tl">
                  <a:srgbClr val="000000">
                    <a:alpha val="43137"/>
                  </a:srgbClr>
                </a:outerShdw>
              </a:effectLst>
              <a:latin typeface="Cairo SemiBold" panose="00000700000000000000" pitchFamily="2" charset="-78"/>
              <a:cs typeface="Cairo SemiBold" panose="00000700000000000000" pitchFamily="2" charset="-78"/>
            </a:endParaRPr>
          </a:p>
        </p:txBody>
      </p:sp>
      <p:sp>
        <p:nvSpPr>
          <p:cNvPr id="10" name="TextBox 9">
            <a:extLst>
              <a:ext uri="{FF2B5EF4-FFF2-40B4-BE49-F238E27FC236}">
                <a16:creationId xmlns:a16="http://schemas.microsoft.com/office/drawing/2014/main" id="{B0051021-E586-421B-A3CD-92F0E5DD7C70}"/>
              </a:ext>
            </a:extLst>
          </p:cNvPr>
          <p:cNvSpPr txBox="1"/>
          <p:nvPr/>
        </p:nvSpPr>
        <p:spPr>
          <a:xfrm>
            <a:off x="1237168" y="4074491"/>
            <a:ext cx="5197086" cy="584775"/>
          </a:xfrm>
          <a:prstGeom prst="rect">
            <a:avLst/>
          </a:prstGeom>
          <a:noFill/>
        </p:spPr>
        <p:txBody>
          <a:bodyPr wrap="square" rtlCol="0">
            <a:spAutoFit/>
          </a:bodyPr>
          <a:lstStyle/>
          <a:p>
            <a:r>
              <a:rPr lang="en-US" sz="1600">
                <a:solidFill>
                  <a:schemeClr val="bg1"/>
                </a:solidFill>
                <a:effectLst>
                  <a:outerShdw blurRad="38100" dist="38100" dir="2700000" algn="tl">
                    <a:srgbClr val="000000">
                      <a:alpha val="43137"/>
                    </a:srgbClr>
                  </a:outerShdw>
                </a:effectLst>
                <a:latin typeface="Cairo SemiBold" panose="00000700000000000000" pitchFamily="2" charset="-78"/>
                <a:cs typeface="Cairo SemiBold" panose="00000700000000000000" pitchFamily="2" charset="-78"/>
              </a:rPr>
              <a:t>Connected to two trains if they are within 500 meters of each other and on the same rails the train will be stopped</a:t>
            </a:r>
            <a:endParaRPr lang="ko-KR" altLang="en-US" sz="1600" dirty="0">
              <a:solidFill>
                <a:schemeClr val="bg1"/>
              </a:solidFill>
              <a:effectLst>
                <a:outerShdw blurRad="38100" dist="38100" dir="2700000" algn="tl">
                  <a:srgbClr val="000000">
                    <a:alpha val="43137"/>
                  </a:srgbClr>
                </a:outerShdw>
              </a:effectLst>
              <a:latin typeface="Cairo SemiBold" panose="00000700000000000000" pitchFamily="2" charset="-78"/>
              <a:cs typeface="Cairo SemiBold" panose="00000700000000000000" pitchFamily="2" charset="-78"/>
            </a:endParaRPr>
          </a:p>
        </p:txBody>
      </p:sp>
      <p:sp>
        <p:nvSpPr>
          <p:cNvPr id="2" name="TextBox 1">
            <a:extLst>
              <a:ext uri="{FF2B5EF4-FFF2-40B4-BE49-F238E27FC236}">
                <a16:creationId xmlns:a16="http://schemas.microsoft.com/office/drawing/2014/main" id="{649087CD-9790-41B7-B90F-78B6C21E1557}"/>
              </a:ext>
            </a:extLst>
          </p:cNvPr>
          <p:cNvSpPr txBox="1"/>
          <p:nvPr/>
        </p:nvSpPr>
        <p:spPr>
          <a:xfrm>
            <a:off x="7463883" y="5475249"/>
            <a:ext cx="4728117" cy="646331"/>
          </a:xfrm>
          <a:prstGeom prst="rect">
            <a:avLst/>
          </a:prstGeom>
          <a:noFill/>
        </p:spPr>
        <p:txBody>
          <a:bodyPr wrap="square" rtlCol="1">
            <a:spAutoFit/>
          </a:bodyPr>
          <a:lstStyle/>
          <a:p>
            <a:r>
              <a:rPr lang="en-US" sz="1800" b="1">
                <a:effectLst/>
                <a:latin typeface="Sinkin Sans 700 Bold" pitchFamily="50" charset="0"/>
                <a:ea typeface="Calibri" panose="020F0502020204030204" pitchFamily="34" charset="0"/>
                <a:cs typeface="Arial" panose="020B0604020202020204" pitchFamily="34" charset="0"/>
              </a:rPr>
              <a:t>CONNECTION WITH ARDUINO </a:t>
            </a:r>
            <a:endParaRPr lang="en-US" sz="1800">
              <a:effectLst/>
              <a:latin typeface="Sinkin Sans 700 Bold" pitchFamily="50" charset="0"/>
              <a:ea typeface="Calibri" panose="020F0502020204030204" pitchFamily="34" charset="0"/>
              <a:cs typeface="Arial" panose="020B0604020202020204" pitchFamily="34" charset="0"/>
            </a:endParaRPr>
          </a:p>
          <a:p>
            <a:endParaRPr lang="ar-EG"/>
          </a:p>
        </p:txBody>
      </p:sp>
      <p:sp>
        <p:nvSpPr>
          <p:cNvPr id="17" name="Rectangle: Rounded Corners 16">
            <a:extLst>
              <a:ext uri="{FF2B5EF4-FFF2-40B4-BE49-F238E27FC236}">
                <a16:creationId xmlns:a16="http://schemas.microsoft.com/office/drawing/2014/main" id="{A19DD58D-399C-4276-95B9-DA765305722B}"/>
              </a:ext>
            </a:extLst>
          </p:cNvPr>
          <p:cNvSpPr/>
          <p:nvPr/>
        </p:nvSpPr>
        <p:spPr>
          <a:xfrm>
            <a:off x="3802566" y="192896"/>
            <a:ext cx="4059043" cy="78841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6" name="TextBox 15">
            <a:extLst>
              <a:ext uri="{FF2B5EF4-FFF2-40B4-BE49-F238E27FC236}">
                <a16:creationId xmlns:a16="http://schemas.microsoft.com/office/drawing/2014/main" id="{A7B6097C-47EB-456F-9B43-FF7125C9AFA5}"/>
              </a:ext>
            </a:extLst>
          </p:cNvPr>
          <p:cNvSpPr txBox="1"/>
          <p:nvPr/>
        </p:nvSpPr>
        <p:spPr>
          <a:xfrm>
            <a:off x="4053046" y="192896"/>
            <a:ext cx="3808563" cy="984885"/>
          </a:xfrm>
          <a:prstGeom prst="rect">
            <a:avLst/>
          </a:prstGeom>
          <a:noFill/>
        </p:spPr>
        <p:txBody>
          <a:bodyPr wrap="square" rtlCol="1">
            <a:spAutoFit/>
          </a:bodyPr>
          <a:lstStyle/>
          <a:p>
            <a:r>
              <a:rPr lang="en-US" sz="4000" b="1">
                <a:solidFill>
                  <a:schemeClr val="bg1">
                    <a:lumMod val="50000"/>
                  </a:schemeClr>
                </a:solidFill>
                <a:effectLst/>
                <a:latin typeface="Dance" pitchFamily="2" charset="0"/>
                <a:ea typeface="Calibri" panose="020F0502020204030204" pitchFamily="34" charset="0"/>
                <a:cs typeface="Arial" panose="020B0604020202020204" pitchFamily="34" charset="0"/>
              </a:rPr>
              <a:t>Applications</a:t>
            </a:r>
            <a:r>
              <a:rPr lang="en-US" sz="4000" b="1">
                <a:effectLst/>
                <a:latin typeface="Dance" pitchFamily="2" charset="0"/>
                <a:ea typeface="Calibri" panose="020F0502020204030204" pitchFamily="34" charset="0"/>
                <a:cs typeface="Arial" panose="020B0604020202020204" pitchFamily="34" charset="0"/>
              </a:rPr>
              <a:t>  </a:t>
            </a:r>
            <a:endParaRPr lang="en-US" sz="4000">
              <a:effectLst/>
              <a:latin typeface="Dance" pitchFamily="2" charset="0"/>
              <a:ea typeface="Calibri" panose="020F0502020204030204" pitchFamily="34" charset="0"/>
              <a:cs typeface="Arial" panose="020B0604020202020204" pitchFamily="34" charset="0"/>
            </a:endParaRPr>
          </a:p>
          <a:p>
            <a:endParaRPr lang="ar-EG"/>
          </a:p>
        </p:txBody>
      </p:sp>
      <p:pic>
        <p:nvPicPr>
          <p:cNvPr id="55" name="Picture 54">
            <a:extLst>
              <a:ext uri="{FF2B5EF4-FFF2-40B4-BE49-F238E27FC236}">
                <a16:creationId xmlns:a16="http://schemas.microsoft.com/office/drawing/2014/main" id="{A8AECE1C-1EFA-46C5-8A2F-3746DC008A4D}"/>
              </a:ext>
            </a:extLst>
          </p:cNvPr>
          <p:cNvPicPr>
            <a:picLocks noChangeAspect="1"/>
          </p:cNvPicPr>
          <p:nvPr/>
        </p:nvPicPr>
        <p:blipFill rotWithShape="1">
          <a:blip r:embed="rId2">
            <a:extLst>
              <a:ext uri="{28A0092B-C50C-407E-A947-70E740481C1C}">
                <a14:useLocalDpi xmlns:a14="http://schemas.microsoft.com/office/drawing/2010/main" val="0"/>
              </a:ext>
            </a:extLst>
          </a:blip>
          <a:srcRect t="9091" b="18910"/>
          <a:stretch/>
        </p:blipFill>
        <p:spPr>
          <a:xfrm>
            <a:off x="7110762" y="1628446"/>
            <a:ext cx="4519960" cy="1317304"/>
          </a:xfrm>
          <a:prstGeom prst="rect">
            <a:avLst/>
          </a:prstGeom>
        </p:spPr>
      </p:pic>
      <p:pic>
        <p:nvPicPr>
          <p:cNvPr id="57" name="Picture 56">
            <a:extLst>
              <a:ext uri="{FF2B5EF4-FFF2-40B4-BE49-F238E27FC236}">
                <a16:creationId xmlns:a16="http://schemas.microsoft.com/office/drawing/2014/main" id="{D0CF341D-9A66-4961-9694-C4C863E1B017}"/>
              </a:ext>
            </a:extLst>
          </p:cNvPr>
          <p:cNvPicPr>
            <a:picLocks noChangeAspect="1"/>
          </p:cNvPicPr>
          <p:nvPr/>
        </p:nvPicPr>
        <p:blipFill rotWithShape="1">
          <a:blip r:embed="rId3">
            <a:extLst>
              <a:ext uri="{28A0092B-C50C-407E-A947-70E740481C1C}">
                <a14:useLocalDpi xmlns:a14="http://schemas.microsoft.com/office/drawing/2010/main" val="0"/>
              </a:ext>
            </a:extLst>
          </a:blip>
          <a:srcRect t="2462" b="16642"/>
          <a:stretch/>
        </p:blipFill>
        <p:spPr>
          <a:xfrm>
            <a:off x="7110761" y="2945749"/>
            <a:ext cx="4519959" cy="1231718"/>
          </a:xfrm>
          <a:prstGeom prst="rect">
            <a:avLst/>
          </a:prstGeom>
        </p:spPr>
      </p:pic>
    </p:spTree>
    <p:extLst>
      <p:ext uri="{BB962C8B-B14F-4D97-AF65-F5344CB8AC3E}">
        <p14:creationId xmlns:p14="http://schemas.microsoft.com/office/powerpoint/2010/main" val="11756835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10" presetClass="entr" presetSubtype="0"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P spid="2" grpId="0"/>
      <p:bldP spid="17" grpId="0"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13623931-15D2-4834-8280-54ACC1445BD1}"/>
              </a:ext>
            </a:extLst>
          </p:cNvPr>
          <p:cNvSpPr txBox="1"/>
          <p:nvPr/>
        </p:nvSpPr>
        <p:spPr>
          <a:xfrm>
            <a:off x="5051006" y="78646"/>
            <a:ext cx="6603439" cy="923330"/>
          </a:xfrm>
          <a:prstGeom prst="rect">
            <a:avLst/>
          </a:prstGeom>
          <a:noFill/>
        </p:spPr>
        <p:txBody>
          <a:bodyPr wrap="square" rtlCol="0" anchor="ctr">
            <a:spAutoFit/>
          </a:bodyPr>
          <a:lstStyle/>
          <a:p>
            <a:r>
              <a:rPr lang="en-US" altLang="ko-KR" sz="5400">
                <a:solidFill>
                  <a:srgbClr val="07A398"/>
                </a:solidFill>
                <a:cs typeface="Arial" pitchFamily="34" charset="0"/>
              </a:rPr>
              <a:t>OUR</a:t>
            </a:r>
            <a:r>
              <a:rPr lang="en-US" altLang="ko-KR" sz="5400">
                <a:solidFill>
                  <a:schemeClr val="accent6"/>
                </a:solidFill>
                <a:cs typeface="Arial" pitchFamily="34" charset="0"/>
              </a:rPr>
              <a:t> CONTENTS</a:t>
            </a:r>
            <a:endParaRPr lang="ko-KR" altLang="en-US" sz="5400" dirty="0">
              <a:solidFill>
                <a:schemeClr val="accent6"/>
              </a:solidFill>
              <a:cs typeface="Arial" pitchFamily="34" charset="0"/>
            </a:endParaRPr>
          </a:p>
        </p:txBody>
      </p:sp>
      <p:sp>
        <p:nvSpPr>
          <p:cNvPr id="122" name="TextBox 121">
            <a:extLst>
              <a:ext uri="{FF2B5EF4-FFF2-40B4-BE49-F238E27FC236}">
                <a16:creationId xmlns:a16="http://schemas.microsoft.com/office/drawing/2014/main" id="{CC8905E8-278A-4BD2-B75B-0CAAFBDB26F1}"/>
              </a:ext>
            </a:extLst>
          </p:cNvPr>
          <p:cNvSpPr txBox="1"/>
          <p:nvPr/>
        </p:nvSpPr>
        <p:spPr>
          <a:xfrm>
            <a:off x="4660065" y="1001976"/>
            <a:ext cx="958096" cy="646331"/>
          </a:xfrm>
          <a:prstGeom prst="rect">
            <a:avLst/>
          </a:prstGeom>
          <a:noFill/>
        </p:spPr>
        <p:txBody>
          <a:bodyPr wrap="square" lIns="108000" rIns="108000" rtlCol="0" anchor="ctr">
            <a:spAutoFit/>
          </a:bodyPr>
          <a:lstStyle/>
          <a:p>
            <a:pPr algn="ctr"/>
            <a:r>
              <a:rPr lang="en-US" altLang="ko-KR" sz="3600" b="1">
                <a:solidFill>
                  <a:schemeClr val="accent1"/>
                </a:solidFill>
                <a:cs typeface="Arial" pitchFamily="34" charset="0"/>
              </a:rPr>
              <a:t>00</a:t>
            </a:r>
            <a:endParaRPr lang="ko-KR" altLang="en-US" sz="3600" b="1" dirty="0">
              <a:solidFill>
                <a:schemeClr val="accent1"/>
              </a:solidFill>
              <a:cs typeface="Arial" pitchFamily="34" charset="0"/>
            </a:endParaRPr>
          </a:p>
        </p:txBody>
      </p:sp>
      <p:sp>
        <p:nvSpPr>
          <p:cNvPr id="25" name="TextBox 24">
            <a:extLst>
              <a:ext uri="{FF2B5EF4-FFF2-40B4-BE49-F238E27FC236}">
                <a16:creationId xmlns:a16="http://schemas.microsoft.com/office/drawing/2014/main" id="{3D67D6A4-5513-4B78-82BC-5AE8CFA67E7E}"/>
              </a:ext>
            </a:extLst>
          </p:cNvPr>
          <p:cNvSpPr txBox="1"/>
          <p:nvPr/>
        </p:nvSpPr>
        <p:spPr>
          <a:xfrm>
            <a:off x="5828227" y="1607497"/>
            <a:ext cx="5639874" cy="461665"/>
          </a:xfrm>
          <a:prstGeom prst="rect">
            <a:avLst/>
          </a:prstGeom>
          <a:noFill/>
        </p:spPr>
        <p:txBody>
          <a:bodyPr wrap="square" rtlCol="0" anchor="ctr">
            <a:spAutoFit/>
          </a:bodyPr>
          <a:lstStyle/>
          <a:p>
            <a:r>
              <a:rPr lang="en-US" altLang="ko-KR" sz="1200">
                <a:solidFill>
                  <a:schemeClr val="tx1">
                    <a:lumMod val="75000"/>
                    <a:lumOff val="25000"/>
                  </a:schemeClr>
                </a:solidFill>
                <a:cs typeface="Arial" pitchFamily="34" charset="0"/>
              </a:rPr>
              <a:t>WE WILL TALK ABOUT EGYPTION RAILWAYS AND INTRLOCKING SIGNALS SYSTEMS AND DISCUSS SOME ACCIDENTS AND IT,S SOLUTIONS</a:t>
            </a:r>
            <a:endParaRPr lang="ko-KR" altLang="en-US" sz="12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6BEEEB66-0819-4EF7-B983-0AFE673F7D27}"/>
              </a:ext>
            </a:extLst>
          </p:cNvPr>
          <p:cNvSpPr txBox="1"/>
          <p:nvPr/>
        </p:nvSpPr>
        <p:spPr>
          <a:xfrm>
            <a:off x="5730920" y="1090833"/>
            <a:ext cx="5737181" cy="476071"/>
          </a:xfrm>
          <a:prstGeom prst="roundRect">
            <a:avLst>
              <a:gd name="adj" fmla="val 50000"/>
            </a:avLst>
          </a:prstGeom>
          <a:solidFill>
            <a:schemeClr val="accent1"/>
          </a:solidFill>
        </p:spPr>
        <p:txBody>
          <a:bodyPr wrap="square" lIns="274320" rtlCol="0" anchor="ctr">
            <a:spAutoFit/>
          </a:bodyPr>
          <a:lstStyle/>
          <a:p>
            <a:r>
              <a:rPr lang="en-US" altLang="ko-KR" sz="1600" b="1">
                <a:solidFill>
                  <a:schemeClr val="bg1"/>
                </a:solidFill>
                <a:cs typeface="Arial" pitchFamily="34" charset="0"/>
              </a:rPr>
              <a:t>INTRODUCTION</a:t>
            </a:r>
            <a:endParaRPr lang="ko-KR" altLang="en-US" sz="1600" b="1" dirty="0">
              <a:solidFill>
                <a:schemeClr val="bg1"/>
              </a:solidFill>
              <a:cs typeface="Arial" pitchFamily="34" charset="0"/>
            </a:endParaRPr>
          </a:p>
        </p:txBody>
      </p:sp>
      <p:sp>
        <p:nvSpPr>
          <p:cNvPr id="48" name="TextBox 47">
            <a:extLst>
              <a:ext uri="{FF2B5EF4-FFF2-40B4-BE49-F238E27FC236}">
                <a16:creationId xmlns:a16="http://schemas.microsoft.com/office/drawing/2014/main" id="{39CC20E9-AC4F-4F1C-8C32-97346014F11A}"/>
              </a:ext>
            </a:extLst>
          </p:cNvPr>
          <p:cNvSpPr txBox="1"/>
          <p:nvPr/>
        </p:nvSpPr>
        <p:spPr>
          <a:xfrm>
            <a:off x="5778365" y="6181025"/>
            <a:ext cx="5737181" cy="476071"/>
          </a:xfrm>
          <a:prstGeom prst="roundRect">
            <a:avLst>
              <a:gd name="adj" fmla="val 50000"/>
            </a:avLst>
          </a:prstGeom>
          <a:solidFill>
            <a:schemeClr val="accent1"/>
          </a:solidFill>
        </p:spPr>
        <p:txBody>
          <a:bodyPr wrap="square" lIns="274320" rtlCol="0" anchor="ctr">
            <a:spAutoFit/>
          </a:bodyPr>
          <a:lstStyle/>
          <a:p>
            <a:endParaRPr lang="ko-KR" altLang="en-US" sz="1600" b="1" dirty="0">
              <a:solidFill>
                <a:schemeClr val="bg1"/>
              </a:solidFill>
              <a:cs typeface="Arial" pitchFamily="34" charset="0"/>
            </a:endParaRPr>
          </a:p>
        </p:txBody>
      </p:sp>
      <p:sp>
        <p:nvSpPr>
          <p:cNvPr id="29" name="TextBox 28">
            <a:extLst>
              <a:ext uri="{FF2B5EF4-FFF2-40B4-BE49-F238E27FC236}">
                <a16:creationId xmlns:a16="http://schemas.microsoft.com/office/drawing/2014/main" id="{84E08AEC-260E-4620-A344-02DA4D7253FC}"/>
              </a:ext>
            </a:extLst>
          </p:cNvPr>
          <p:cNvSpPr txBox="1"/>
          <p:nvPr/>
        </p:nvSpPr>
        <p:spPr>
          <a:xfrm>
            <a:off x="4660065" y="2042170"/>
            <a:ext cx="958096" cy="646331"/>
          </a:xfrm>
          <a:prstGeom prst="rect">
            <a:avLst/>
          </a:prstGeom>
          <a:noFill/>
        </p:spPr>
        <p:txBody>
          <a:bodyPr wrap="square" lIns="108000" rIns="108000" rtlCol="0" anchor="ctr">
            <a:spAutoFit/>
          </a:bodyPr>
          <a:lstStyle/>
          <a:p>
            <a:pPr algn="ctr"/>
            <a:r>
              <a:rPr lang="en-US" altLang="ko-KR" sz="3600" b="1">
                <a:solidFill>
                  <a:schemeClr val="accent2"/>
                </a:solidFill>
                <a:cs typeface="Arial" pitchFamily="34" charset="0"/>
              </a:rPr>
              <a:t>01</a:t>
            </a:r>
            <a:endParaRPr lang="ko-KR" altLang="en-US" sz="3600" b="1" dirty="0">
              <a:solidFill>
                <a:schemeClr val="accent2"/>
              </a:solidFill>
              <a:cs typeface="Arial" pitchFamily="34" charset="0"/>
            </a:endParaRPr>
          </a:p>
        </p:txBody>
      </p:sp>
      <p:grpSp>
        <p:nvGrpSpPr>
          <p:cNvPr id="30" name="Group 29">
            <a:extLst>
              <a:ext uri="{FF2B5EF4-FFF2-40B4-BE49-F238E27FC236}">
                <a16:creationId xmlns:a16="http://schemas.microsoft.com/office/drawing/2014/main" id="{8AC77AEE-019F-4BEE-AF9D-872FD75C4204}"/>
              </a:ext>
            </a:extLst>
          </p:cNvPr>
          <p:cNvGrpSpPr/>
          <p:nvPr/>
        </p:nvGrpSpPr>
        <p:grpSpPr>
          <a:xfrm>
            <a:off x="5730920" y="2153848"/>
            <a:ext cx="5737181" cy="956690"/>
            <a:chOff x="665833" y="2698787"/>
            <a:chExt cx="3322837" cy="956690"/>
          </a:xfrm>
        </p:grpSpPr>
        <p:sp>
          <p:nvSpPr>
            <p:cNvPr id="31" name="TextBox 30">
              <a:extLst>
                <a:ext uri="{FF2B5EF4-FFF2-40B4-BE49-F238E27FC236}">
                  <a16:creationId xmlns:a16="http://schemas.microsoft.com/office/drawing/2014/main" id="{5047AA3C-D7A9-417B-9843-A86F77CCD3B5}"/>
                </a:ext>
              </a:extLst>
            </p:cNvPr>
            <p:cNvSpPr txBox="1"/>
            <p:nvPr/>
          </p:nvSpPr>
          <p:spPr>
            <a:xfrm>
              <a:off x="787499" y="3193812"/>
              <a:ext cx="3201171" cy="461665"/>
            </a:xfrm>
            <a:prstGeom prst="rect">
              <a:avLst/>
            </a:prstGeom>
            <a:noFill/>
          </p:spPr>
          <p:txBody>
            <a:bodyPr wrap="square" rtlCol="0" anchor="ctr">
              <a:spAutoFit/>
            </a:bodyPr>
            <a:lstStyle/>
            <a:p>
              <a:r>
                <a:rPr lang="en-US" altLang="ko-KR" sz="1200">
                  <a:solidFill>
                    <a:schemeClr val="tx1">
                      <a:lumMod val="75000"/>
                      <a:lumOff val="25000"/>
                    </a:schemeClr>
                  </a:solidFill>
                  <a:cs typeface="Arial" pitchFamily="34" charset="0"/>
                </a:rPr>
                <a:t>HERE WE WILL EXPLAIN THE SLIPWAY IN PROJECT BY USING ARDUINO UNO AS A CONTROL UNIT, SERVO MOTOR, IR SENSOR, BUZZER</a:t>
              </a:r>
              <a:endParaRPr lang="ko-KR" altLang="en-US" sz="12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163675F2-9A72-4B96-9291-9F0BED2AF5D7}"/>
                </a:ext>
              </a:extLst>
            </p:cNvPr>
            <p:cNvSpPr txBox="1"/>
            <p:nvPr/>
          </p:nvSpPr>
          <p:spPr>
            <a:xfrm>
              <a:off x="665833" y="2698787"/>
              <a:ext cx="3322837" cy="432792"/>
            </a:xfrm>
            <a:prstGeom prst="roundRect">
              <a:avLst>
                <a:gd name="adj" fmla="val 50000"/>
              </a:avLst>
            </a:prstGeom>
            <a:solidFill>
              <a:schemeClr val="accent2"/>
            </a:solidFill>
          </p:spPr>
          <p:txBody>
            <a:bodyPr wrap="square" lIns="274320" rtlCol="0" anchor="ctr">
              <a:spAutoFit/>
            </a:bodyPr>
            <a:lstStyle/>
            <a:p>
              <a:endParaRPr lang="ko-KR" altLang="en-US" sz="1400" b="1" dirty="0">
                <a:solidFill>
                  <a:schemeClr val="bg1"/>
                </a:solidFill>
                <a:cs typeface="Arial" pitchFamily="34" charset="0"/>
              </a:endParaRPr>
            </a:p>
          </p:txBody>
        </p:sp>
      </p:grpSp>
      <p:sp>
        <p:nvSpPr>
          <p:cNvPr id="34" name="TextBox 33">
            <a:extLst>
              <a:ext uri="{FF2B5EF4-FFF2-40B4-BE49-F238E27FC236}">
                <a16:creationId xmlns:a16="http://schemas.microsoft.com/office/drawing/2014/main" id="{9DC92E20-0B25-47A5-9ABF-8CBCF8F31CF5}"/>
              </a:ext>
            </a:extLst>
          </p:cNvPr>
          <p:cNvSpPr txBox="1"/>
          <p:nvPr/>
        </p:nvSpPr>
        <p:spPr>
          <a:xfrm>
            <a:off x="4660065" y="3128341"/>
            <a:ext cx="958096" cy="646331"/>
          </a:xfrm>
          <a:prstGeom prst="rect">
            <a:avLst/>
          </a:prstGeom>
          <a:noFill/>
        </p:spPr>
        <p:txBody>
          <a:bodyPr wrap="square" lIns="108000" rIns="108000" rtlCol="0" anchor="ctr">
            <a:spAutoFit/>
          </a:bodyPr>
          <a:lstStyle/>
          <a:p>
            <a:pPr algn="ctr"/>
            <a:r>
              <a:rPr lang="en-US" altLang="ko-KR" sz="3600" b="1">
                <a:solidFill>
                  <a:schemeClr val="accent3"/>
                </a:solidFill>
                <a:cs typeface="Arial" pitchFamily="34" charset="0"/>
              </a:rPr>
              <a:t>02</a:t>
            </a:r>
            <a:endParaRPr lang="ko-KR" altLang="en-US" sz="3600" b="1" dirty="0">
              <a:solidFill>
                <a:schemeClr val="accent3"/>
              </a:solidFill>
              <a:cs typeface="Arial" pitchFamily="34" charset="0"/>
            </a:endParaRPr>
          </a:p>
        </p:txBody>
      </p:sp>
      <p:grpSp>
        <p:nvGrpSpPr>
          <p:cNvPr id="35" name="Group 34">
            <a:extLst>
              <a:ext uri="{FF2B5EF4-FFF2-40B4-BE49-F238E27FC236}">
                <a16:creationId xmlns:a16="http://schemas.microsoft.com/office/drawing/2014/main" id="{276C0250-0F2C-4CDC-A275-45F8850F9452}"/>
              </a:ext>
            </a:extLst>
          </p:cNvPr>
          <p:cNvGrpSpPr/>
          <p:nvPr/>
        </p:nvGrpSpPr>
        <p:grpSpPr>
          <a:xfrm>
            <a:off x="5730920" y="3186200"/>
            <a:ext cx="5923525" cy="945251"/>
            <a:chOff x="665833" y="2698787"/>
            <a:chExt cx="3430763" cy="945251"/>
          </a:xfrm>
        </p:grpSpPr>
        <p:sp>
          <p:nvSpPr>
            <p:cNvPr id="36" name="TextBox 35">
              <a:extLst>
                <a:ext uri="{FF2B5EF4-FFF2-40B4-BE49-F238E27FC236}">
                  <a16:creationId xmlns:a16="http://schemas.microsoft.com/office/drawing/2014/main" id="{B939549C-B0C1-4F98-A44B-8A7A73279643}"/>
                </a:ext>
              </a:extLst>
            </p:cNvPr>
            <p:cNvSpPr txBox="1"/>
            <p:nvPr/>
          </p:nvSpPr>
          <p:spPr>
            <a:xfrm>
              <a:off x="679573" y="3182373"/>
              <a:ext cx="3417023" cy="461665"/>
            </a:xfrm>
            <a:prstGeom prst="rect">
              <a:avLst/>
            </a:prstGeom>
            <a:noFill/>
          </p:spPr>
          <p:txBody>
            <a:bodyPr wrap="square" rtlCol="0" anchor="ctr">
              <a:spAutoFit/>
            </a:bodyPr>
            <a:lstStyle/>
            <a:p>
              <a:r>
                <a:rPr lang="en-US" sz="1200">
                  <a:solidFill>
                    <a:schemeClr val="tx1">
                      <a:lumMod val="75000"/>
                      <a:lumOff val="25000"/>
                    </a:schemeClr>
                  </a:solidFill>
                  <a:cs typeface="Arial" pitchFamily="34" charset="0"/>
                </a:rPr>
                <a:t>IN OUR PROJECT WE USE RF AS A WAY TO PROTECT AGAINST THE COLLISION OF TWO TRAINS IF THEY ARE ON THE SAME DIRECTION OR RAIL</a:t>
              </a:r>
              <a:endParaRPr lang="ko-KR" altLang="en-US"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FB2A0BE8-4E1C-478F-AE7B-D913C667D3CA}"/>
                </a:ext>
              </a:extLst>
            </p:cNvPr>
            <p:cNvSpPr txBox="1"/>
            <p:nvPr/>
          </p:nvSpPr>
          <p:spPr>
            <a:xfrm>
              <a:off x="665833" y="2698787"/>
              <a:ext cx="3322837" cy="432792"/>
            </a:xfrm>
            <a:prstGeom prst="roundRect">
              <a:avLst>
                <a:gd name="adj" fmla="val 50000"/>
              </a:avLst>
            </a:prstGeom>
            <a:solidFill>
              <a:schemeClr val="accent3"/>
            </a:solidFill>
          </p:spPr>
          <p:txBody>
            <a:bodyPr wrap="square" lIns="274320" rtlCol="0" anchor="ctr">
              <a:spAutoFit/>
            </a:bodyPr>
            <a:lstStyle/>
            <a:p>
              <a:endParaRPr lang="ko-KR" altLang="en-US" sz="1400" b="1" dirty="0">
                <a:solidFill>
                  <a:schemeClr val="bg1"/>
                </a:solidFill>
                <a:cs typeface="Arial" pitchFamily="34" charset="0"/>
              </a:endParaRPr>
            </a:p>
          </p:txBody>
        </p:sp>
      </p:grpSp>
      <p:sp>
        <p:nvSpPr>
          <p:cNvPr id="39" name="TextBox 38">
            <a:extLst>
              <a:ext uri="{FF2B5EF4-FFF2-40B4-BE49-F238E27FC236}">
                <a16:creationId xmlns:a16="http://schemas.microsoft.com/office/drawing/2014/main" id="{A775E27B-4D35-43D7-8422-85D445BDB7E1}"/>
              </a:ext>
            </a:extLst>
          </p:cNvPr>
          <p:cNvSpPr txBox="1"/>
          <p:nvPr/>
        </p:nvSpPr>
        <p:spPr>
          <a:xfrm>
            <a:off x="4660065" y="4086914"/>
            <a:ext cx="958096" cy="646331"/>
          </a:xfrm>
          <a:prstGeom prst="rect">
            <a:avLst/>
          </a:prstGeom>
          <a:noFill/>
        </p:spPr>
        <p:txBody>
          <a:bodyPr wrap="square" lIns="108000" rIns="108000" rtlCol="0" anchor="ctr">
            <a:spAutoFit/>
          </a:bodyPr>
          <a:lstStyle/>
          <a:p>
            <a:pPr algn="ctr"/>
            <a:r>
              <a:rPr lang="en-US" altLang="ko-KR" sz="3600" b="1">
                <a:solidFill>
                  <a:schemeClr val="accent4"/>
                </a:solidFill>
                <a:cs typeface="Arial" pitchFamily="34" charset="0"/>
              </a:rPr>
              <a:t>03</a:t>
            </a:r>
            <a:endParaRPr lang="ko-KR" altLang="en-US" sz="3600" b="1" dirty="0">
              <a:solidFill>
                <a:schemeClr val="accent4"/>
              </a:solidFill>
              <a:cs typeface="Arial" pitchFamily="34" charset="0"/>
            </a:endParaRPr>
          </a:p>
        </p:txBody>
      </p:sp>
      <p:grpSp>
        <p:nvGrpSpPr>
          <p:cNvPr id="40" name="Group 39">
            <a:extLst>
              <a:ext uri="{FF2B5EF4-FFF2-40B4-BE49-F238E27FC236}">
                <a16:creationId xmlns:a16="http://schemas.microsoft.com/office/drawing/2014/main" id="{3A0B77FE-28D5-4EC6-9841-F3FD55BE7F0E}"/>
              </a:ext>
            </a:extLst>
          </p:cNvPr>
          <p:cNvGrpSpPr/>
          <p:nvPr/>
        </p:nvGrpSpPr>
        <p:grpSpPr>
          <a:xfrm>
            <a:off x="5754643" y="4193684"/>
            <a:ext cx="5849941" cy="923849"/>
            <a:chOff x="665833" y="2698787"/>
            <a:chExt cx="3388145" cy="923849"/>
          </a:xfrm>
        </p:grpSpPr>
        <p:sp>
          <p:nvSpPr>
            <p:cNvPr id="41" name="TextBox 40">
              <a:extLst>
                <a:ext uri="{FF2B5EF4-FFF2-40B4-BE49-F238E27FC236}">
                  <a16:creationId xmlns:a16="http://schemas.microsoft.com/office/drawing/2014/main" id="{FA086495-D0E6-4EDF-B0A3-3E7C7F8378EA}"/>
                </a:ext>
              </a:extLst>
            </p:cNvPr>
            <p:cNvSpPr txBox="1"/>
            <p:nvPr/>
          </p:nvSpPr>
          <p:spPr>
            <a:xfrm>
              <a:off x="679573" y="3160971"/>
              <a:ext cx="3374405" cy="461665"/>
            </a:xfrm>
            <a:prstGeom prst="rect">
              <a:avLst/>
            </a:prstGeom>
            <a:noFill/>
          </p:spPr>
          <p:txBody>
            <a:bodyPr wrap="square" rtlCol="0" anchor="ctr">
              <a:spAutoFit/>
            </a:bodyPr>
            <a:lstStyle/>
            <a:p>
              <a:r>
                <a:rPr lang="en-US" sz="1200">
                  <a:solidFill>
                    <a:schemeClr val="tx1">
                      <a:lumMod val="75000"/>
                      <a:lumOff val="25000"/>
                    </a:schemeClr>
                  </a:solidFill>
                  <a:cs typeface="Arial" pitchFamily="34" charset="0"/>
                </a:rPr>
                <a:t>IN THIS PART WE WILL EXPLAIN THE FEATURE OF THE LOAD CELL IN OUR PROJECT , AND HOW WE USE IT TO PROTECT PROTECT TRAINS - SLIPWAY</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04AE23BF-9144-41BB-82CF-6D901195B783}"/>
                </a:ext>
              </a:extLst>
            </p:cNvPr>
            <p:cNvSpPr txBox="1"/>
            <p:nvPr/>
          </p:nvSpPr>
          <p:spPr>
            <a:xfrm>
              <a:off x="665833" y="2698787"/>
              <a:ext cx="3322837" cy="432792"/>
            </a:xfrm>
            <a:prstGeom prst="roundRect">
              <a:avLst>
                <a:gd name="adj" fmla="val 50000"/>
              </a:avLst>
            </a:prstGeom>
            <a:solidFill>
              <a:schemeClr val="accent4"/>
            </a:solidFill>
          </p:spPr>
          <p:txBody>
            <a:bodyPr wrap="square" lIns="274320" rtlCol="0" anchor="ctr">
              <a:spAutoFit/>
            </a:bodyPr>
            <a:lstStyle/>
            <a:p>
              <a:endParaRPr lang="ko-KR" altLang="en-US" sz="1400" b="1" dirty="0">
                <a:solidFill>
                  <a:schemeClr val="bg1"/>
                </a:solidFill>
                <a:cs typeface="Arial" pitchFamily="34" charset="0"/>
              </a:endParaRPr>
            </a:p>
          </p:txBody>
        </p:sp>
      </p:grpSp>
      <p:pic>
        <p:nvPicPr>
          <p:cNvPr id="5" name="Picture 4">
            <a:extLst>
              <a:ext uri="{FF2B5EF4-FFF2-40B4-BE49-F238E27FC236}">
                <a16:creationId xmlns:a16="http://schemas.microsoft.com/office/drawing/2014/main" id="{C22B778A-E55B-4701-92D3-40621986ED4A}"/>
              </a:ext>
            </a:extLst>
          </p:cNvPr>
          <p:cNvPicPr>
            <a:picLocks noChangeAspect="1"/>
          </p:cNvPicPr>
          <p:nvPr/>
        </p:nvPicPr>
        <p:blipFill rotWithShape="1">
          <a:blip r:embed="rId2">
            <a:extLst>
              <a:ext uri="{28A0092B-C50C-407E-A947-70E740481C1C}">
                <a14:useLocalDpi xmlns:a14="http://schemas.microsoft.com/office/drawing/2010/main" val="0"/>
              </a:ext>
            </a:extLst>
          </a:blip>
          <a:srcRect l="41599"/>
          <a:stretch/>
        </p:blipFill>
        <p:spPr>
          <a:xfrm>
            <a:off x="0" y="0"/>
            <a:ext cx="4005146" cy="6857999"/>
          </a:xfrm>
          <a:prstGeom prst="rect">
            <a:avLst/>
          </a:prstGeom>
        </p:spPr>
      </p:pic>
      <p:sp>
        <p:nvSpPr>
          <p:cNvPr id="24" name="TextBox 23">
            <a:extLst>
              <a:ext uri="{FF2B5EF4-FFF2-40B4-BE49-F238E27FC236}">
                <a16:creationId xmlns:a16="http://schemas.microsoft.com/office/drawing/2014/main" id="{384B2C9F-E8C2-4AAB-91B6-0A9099170322}"/>
              </a:ext>
            </a:extLst>
          </p:cNvPr>
          <p:cNvSpPr txBox="1"/>
          <p:nvPr/>
        </p:nvSpPr>
        <p:spPr>
          <a:xfrm>
            <a:off x="5828227" y="2174353"/>
            <a:ext cx="6094140" cy="338554"/>
          </a:xfrm>
          <a:prstGeom prst="rect">
            <a:avLst/>
          </a:prstGeom>
          <a:noFill/>
        </p:spPr>
        <p:txBody>
          <a:bodyPr wrap="square">
            <a:spAutoFit/>
          </a:bodyPr>
          <a:lstStyle/>
          <a:p>
            <a:r>
              <a:rPr lang="en-US" sz="1600" b="1">
                <a:solidFill>
                  <a:schemeClr val="bg1"/>
                </a:solidFill>
                <a:cs typeface="Arial" pitchFamily="34" charset="0"/>
              </a:rPr>
              <a:t>CHAPTER 1 / SLIPWAY</a:t>
            </a:r>
          </a:p>
        </p:txBody>
      </p:sp>
      <p:sp>
        <p:nvSpPr>
          <p:cNvPr id="27" name="TextBox 26">
            <a:extLst>
              <a:ext uri="{FF2B5EF4-FFF2-40B4-BE49-F238E27FC236}">
                <a16:creationId xmlns:a16="http://schemas.microsoft.com/office/drawing/2014/main" id="{1BE0C3A2-00EA-424E-B369-4E94CEB7738F}"/>
              </a:ext>
            </a:extLst>
          </p:cNvPr>
          <p:cNvSpPr txBox="1"/>
          <p:nvPr/>
        </p:nvSpPr>
        <p:spPr>
          <a:xfrm>
            <a:off x="5754643" y="3240393"/>
            <a:ext cx="8294638" cy="338554"/>
          </a:xfrm>
          <a:prstGeom prst="rect">
            <a:avLst/>
          </a:prstGeom>
          <a:noFill/>
        </p:spPr>
        <p:txBody>
          <a:bodyPr wrap="square" rtlCol="1">
            <a:spAutoFit/>
          </a:bodyPr>
          <a:lstStyle/>
          <a:p>
            <a:r>
              <a:rPr lang="en-US" sz="1600" b="1">
                <a:solidFill>
                  <a:schemeClr val="bg1"/>
                </a:solidFill>
                <a:cs typeface="Arial" pitchFamily="34" charset="0"/>
              </a:rPr>
              <a:t>CHAPTER 2/RF WIRELESS TO AVOID TRAIN ACCIDENTS</a:t>
            </a:r>
            <a:endParaRPr lang="ar-EG" sz="1600" b="1">
              <a:solidFill>
                <a:schemeClr val="bg1"/>
              </a:solidFill>
              <a:cs typeface="Arial" pitchFamily="34" charset="0"/>
            </a:endParaRPr>
          </a:p>
        </p:txBody>
      </p:sp>
      <p:sp>
        <p:nvSpPr>
          <p:cNvPr id="28" name="TextBox 27">
            <a:extLst>
              <a:ext uri="{FF2B5EF4-FFF2-40B4-BE49-F238E27FC236}">
                <a16:creationId xmlns:a16="http://schemas.microsoft.com/office/drawing/2014/main" id="{EA58DA19-60DB-43A5-B775-650CC6D629A8}"/>
              </a:ext>
            </a:extLst>
          </p:cNvPr>
          <p:cNvSpPr txBox="1"/>
          <p:nvPr/>
        </p:nvSpPr>
        <p:spPr>
          <a:xfrm>
            <a:off x="5828227" y="4272745"/>
            <a:ext cx="7014116" cy="338554"/>
          </a:xfrm>
          <a:prstGeom prst="rect">
            <a:avLst/>
          </a:prstGeom>
          <a:noFill/>
        </p:spPr>
        <p:txBody>
          <a:bodyPr wrap="square">
            <a:spAutoFit/>
          </a:bodyPr>
          <a:lstStyle/>
          <a:p>
            <a:r>
              <a:rPr lang="en-US" sz="1600" b="1">
                <a:solidFill>
                  <a:schemeClr val="bg1"/>
                </a:solidFill>
                <a:cs typeface="Arial" pitchFamily="34" charset="0"/>
              </a:rPr>
              <a:t>CHAPTER 3/LOAD CELL PROTECT TRAINS - SLIPWAY</a:t>
            </a:r>
          </a:p>
        </p:txBody>
      </p:sp>
      <p:sp>
        <p:nvSpPr>
          <p:cNvPr id="33" name="TextBox 32">
            <a:extLst>
              <a:ext uri="{FF2B5EF4-FFF2-40B4-BE49-F238E27FC236}">
                <a16:creationId xmlns:a16="http://schemas.microsoft.com/office/drawing/2014/main" id="{E62DD7E9-9673-4F63-9CC5-A8051B05552B}"/>
              </a:ext>
            </a:extLst>
          </p:cNvPr>
          <p:cNvSpPr txBox="1"/>
          <p:nvPr/>
        </p:nvSpPr>
        <p:spPr>
          <a:xfrm>
            <a:off x="4731235" y="5041079"/>
            <a:ext cx="958096" cy="646331"/>
          </a:xfrm>
          <a:prstGeom prst="rect">
            <a:avLst/>
          </a:prstGeom>
          <a:noFill/>
        </p:spPr>
        <p:txBody>
          <a:bodyPr wrap="square" lIns="108000" rIns="108000" rtlCol="0" anchor="ctr">
            <a:spAutoFit/>
          </a:bodyPr>
          <a:lstStyle/>
          <a:p>
            <a:pPr algn="ctr"/>
            <a:r>
              <a:rPr lang="en-US" altLang="ko-KR" sz="3600" b="1">
                <a:solidFill>
                  <a:schemeClr val="accent2"/>
                </a:solidFill>
                <a:cs typeface="Arial" pitchFamily="34" charset="0"/>
              </a:rPr>
              <a:t>05</a:t>
            </a:r>
            <a:endParaRPr lang="ko-KR" altLang="en-US" sz="3600" b="1" dirty="0">
              <a:solidFill>
                <a:schemeClr val="accent2"/>
              </a:solidFill>
              <a:cs typeface="Arial" pitchFamily="34" charset="0"/>
            </a:endParaRPr>
          </a:p>
        </p:txBody>
      </p:sp>
      <p:grpSp>
        <p:nvGrpSpPr>
          <p:cNvPr id="38" name="Group 37">
            <a:extLst>
              <a:ext uri="{FF2B5EF4-FFF2-40B4-BE49-F238E27FC236}">
                <a16:creationId xmlns:a16="http://schemas.microsoft.com/office/drawing/2014/main" id="{719D036A-3702-4648-81C6-D9CB8A7D60CF}"/>
              </a:ext>
            </a:extLst>
          </p:cNvPr>
          <p:cNvGrpSpPr/>
          <p:nvPr/>
        </p:nvGrpSpPr>
        <p:grpSpPr>
          <a:xfrm>
            <a:off x="5778366" y="5162102"/>
            <a:ext cx="5737181" cy="956690"/>
            <a:chOff x="665833" y="2698787"/>
            <a:chExt cx="3322837" cy="956690"/>
          </a:xfrm>
        </p:grpSpPr>
        <p:sp>
          <p:nvSpPr>
            <p:cNvPr id="43" name="TextBox 42">
              <a:extLst>
                <a:ext uri="{FF2B5EF4-FFF2-40B4-BE49-F238E27FC236}">
                  <a16:creationId xmlns:a16="http://schemas.microsoft.com/office/drawing/2014/main" id="{A6DBD25B-92D1-493B-8143-A1F7DA62D70E}"/>
                </a:ext>
              </a:extLst>
            </p:cNvPr>
            <p:cNvSpPr txBox="1"/>
            <p:nvPr/>
          </p:nvSpPr>
          <p:spPr>
            <a:xfrm>
              <a:off x="787499" y="3193812"/>
              <a:ext cx="3201171" cy="461665"/>
            </a:xfrm>
            <a:prstGeom prst="rect">
              <a:avLst/>
            </a:prstGeom>
            <a:noFill/>
          </p:spPr>
          <p:txBody>
            <a:bodyPr wrap="square" rtlCol="0" anchor="ctr">
              <a:spAutoFit/>
            </a:bodyPr>
            <a:lstStyle/>
            <a:p>
              <a:r>
                <a:rPr lang="en-US" altLang="ko-KR" sz="1200">
                  <a:solidFill>
                    <a:schemeClr val="tx1">
                      <a:lumMod val="75000"/>
                      <a:lumOff val="25000"/>
                    </a:schemeClr>
                  </a:solidFill>
                  <a:cs typeface="Arial" pitchFamily="34" charset="0"/>
                </a:rPr>
                <a:t>HERE WE WILL EXPLAIN THE SLIPWAY IN PROJECT BY USING ARDUINO UNO AS A CONTROL UNIT, SERVO MOTOR, IR SENSOR, BUZZER</a:t>
              </a:r>
              <a:endParaRPr lang="ko-KR" altLang="en-US" sz="12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1D10D33D-12E3-4377-AAF5-E6FD75CD15E3}"/>
                </a:ext>
              </a:extLst>
            </p:cNvPr>
            <p:cNvSpPr txBox="1"/>
            <p:nvPr/>
          </p:nvSpPr>
          <p:spPr>
            <a:xfrm>
              <a:off x="665833" y="2698787"/>
              <a:ext cx="3322837" cy="432792"/>
            </a:xfrm>
            <a:prstGeom prst="roundRect">
              <a:avLst>
                <a:gd name="adj" fmla="val 50000"/>
              </a:avLst>
            </a:prstGeom>
            <a:solidFill>
              <a:schemeClr val="accent2"/>
            </a:solidFill>
          </p:spPr>
          <p:txBody>
            <a:bodyPr wrap="square" lIns="274320" rtlCol="0" anchor="ctr">
              <a:spAutoFit/>
            </a:bodyPr>
            <a:lstStyle/>
            <a:p>
              <a:endParaRPr lang="ko-KR" altLang="en-US" sz="1400" b="1" dirty="0">
                <a:solidFill>
                  <a:schemeClr val="bg1"/>
                </a:solidFill>
                <a:cs typeface="Arial" pitchFamily="34" charset="0"/>
              </a:endParaRPr>
            </a:p>
          </p:txBody>
        </p:sp>
      </p:grpSp>
      <p:sp>
        <p:nvSpPr>
          <p:cNvPr id="8" name="TextBox 7">
            <a:extLst>
              <a:ext uri="{FF2B5EF4-FFF2-40B4-BE49-F238E27FC236}">
                <a16:creationId xmlns:a16="http://schemas.microsoft.com/office/drawing/2014/main" id="{1914DB21-C3A2-4E3A-9E33-8C14AA5AE666}"/>
              </a:ext>
            </a:extLst>
          </p:cNvPr>
          <p:cNvSpPr txBox="1"/>
          <p:nvPr/>
        </p:nvSpPr>
        <p:spPr>
          <a:xfrm>
            <a:off x="5988434" y="5217047"/>
            <a:ext cx="4798031" cy="615553"/>
          </a:xfrm>
          <a:prstGeom prst="rect">
            <a:avLst/>
          </a:prstGeom>
          <a:noFill/>
        </p:spPr>
        <p:txBody>
          <a:bodyPr wrap="square" rtlCol="1">
            <a:spAutoFit/>
          </a:bodyPr>
          <a:lstStyle/>
          <a:p>
            <a:r>
              <a:rPr lang="en-US" sz="1600" b="1">
                <a:solidFill>
                  <a:schemeClr val="bg1"/>
                </a:solidFill>
                <a:cs typeface="Arial" pitchFamily="34" charset="0"/>
              </a:rPr>
              <a:t>CHAPTER 4 / THE SEPARATION OF RAIL CARS</a:t>
            </a:r>
            <a:endParaRPr lang="ar-EG" sz="1600" b="1">
              <a:solidFill>
                <a:schemeClr val="bg1"/>
              </a:solidFill>
              <a:cs typeface="Arial" pitchFamily="34" charset="0"/>
            </a:endParaRPr>
          </a:p>
          <a:p>
            <a:endParaRPr lang="ar-EG"/>
          </a:p>
        </p:txBody>
      </p:sp>
      <p:sp>
        <p:nvSpPr>
          <p:cNvPr id="49" name="TextBox 48">
            <a:extLst>
              <a:ext uri="{FF2B5EF4-FFF2-40B4-BE49-F238E27FC236}">
                <a16:creationId xmlns:a16="http://schemas.microsoft.com/office/drawing/2014/main" id="{3B712662-7A59-4C99-801E-B9A0C9834A98}"/>
              </a:ext>
            </a:extLst>
          </p:cNvPr>
          <p:cNvSpPr txBox="1"/>
          <p:nvPr/>
        </p:nvSpPr>
        <p:spPr>
          <a:xfrm>
            <a:off x="4772824" y="6081273"/>
            <a:ext cx="958096" cy="646331"/>
          </a:xfrm>
          <a:prstGeom prst="rect">
            <a:avLst/>
          </a:prstGeom>
          <a:noFill/>
        </p:spPr>
        <p:txBody>
          <a:bodyPr wrap="square" lIns="108000" rIns="108000" rtlCol="0" anchor="ctr">
            <a:spAutoFit/>
          </a:bodyPr>
          <a:lstStyle/>
          <a:p>
            <a:pPr algn="ctr"/>
            <a:r>
              <a:rPr lang="en-US" altLang="ko-KR" sz="3600" b="1">
                <a:solidFill>
                  <a:schemeClr val="accent1"/>
                </a:solidFill>
                <a:cs typeface="Arial" pitchFamily="34" charset="0"/>
              </a:rPr>
              <a:t>06</a:t>
            </a:r>
            <a:endParaRPr lang="ko-KR" altLang="en-US" sz="3600" b="1" dirty="0">
              <a:solidFill>
                <a:schemeClr val="accent1"/>
              </a:solidFill>
              <a:cs typeface="Arial" pitchFamily="34" charset="0"/>
            </a:endParaRPr>
          </a:p>
        </p:txBody>
      </p:sp>
      <p:sp>
        <p:nvSpPr>
          <p:cNvPr id="50" name="TextBox 49">
            <a:extLst>
              <a:ext uri="{FF2B5EF4-FFF2-40B4-BE49-F238E27FC236}">
                <a16:creationId xmlns:a16="http://schemas.microsoft.com/office/drawing/2014/main" id="{4F878BAD-31CA-4A49-BC21-FC9AEBDC0B94}"/>
              </a:ext>
            </a:extLst>
          </p:cNvPr>
          <p:cNvSpPr txBox="1"/>
          <p:nvPr/>
        </p:nvSpPr>
        <p:spPr>
          <a:xfrm>
            <a:off x="5178841" y="6226463"/>
            <a:ext cx="7025268" cy="338554"/>
          </a:xfrm>
          <a:prstGeom prst="rect">
            <a:avLst/>
          </a:prstGeom>
          <a:noFill/>
        </p:spPr>
        <p:txBody>
          <a:bodyPr wrap="square">
            <a:spAutoFit/>
          </a:bodyPr>
          <a:lstStyle/>
          <a:p>
            <a:pPr algn="ctr"/>
            <a:r>
              <a:rPr lang="en-US" sz="1600" b="1">
                <a:solidFill>
                  <a:schemeClr val="bg1"/>
                </a:solidFill>
                <a:cs typeface="Arial" pitchFamily="34" charset="0"/>
              </a:rPr>
              <a:t>RECOMMENDATIONS AND CONCLUSION</a:t>
            </a:r>
            <a:endParaRPr lang="ar-EG" sz="1600" b="1">
              <a:solidFill>
                <a:schemeClr val="bg1"/>
              </a:solidFill>
              <a:cs typeface="Arial" pitchFamily="34" charset="0"/>
            </a:endParaRPr>
          </a:p>
        </p:txBody>
      </p:sp>
    </p:spTree>
    <p:extLst>
      <p:ext uri="{BB962C8B-B14F-4D97-AF65-F5344CB8AC3E}">
        <p14:creationId xmlns:p14="http://schemas.microsoft.com/office/powerpoint/2010/main" val="27961022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wipe(left)">
                                      <p:cBhvr>
                                        <p:cTn id="12" dur="750"/>
                                        <p:tgtEl>
                                          <p:spTgt spid="12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75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par>
                                <p:cTn id="27" presetID="22" presetClass="entr" presetSubtype="8"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par>
                                <p:cTn id="38" presetID="22" presetClass="entr" presetSubtype="8"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22" presetClass="entr" presetSubtype="8"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left)">
                                      <p:cBhvr>
                                        <p:cTn id="48" dur="500"/>
                                        <p:tgtEl>
                                          <p:spTgt spid="4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500"/>
                                        <p:tgtEl>
                                          <p:spTgt spid="38"/>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left)">
                                      <p:cBhvr>
                                        <p:cTn id="70" dur="500"/>
                                        <p:tgtEl>
                                          <p:spTgt spid="49"/>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lef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25" grpId="0"/>
      <p:bldP spid="26" grpId="0" animBg="1"/>
      <p:bldP spid="48" grpId="0" animBg="1"/>
      <p:bldP spid="29" grpId="0"/>
      <p:bldP spid="34" grpId="0"/>
      <p:bldP spid="39" grpId="0"/>
      <p:bldP spid="24" grpId="0"/>
      <p:bldP spid="27" grpId="0"/>
      <p:bldP spid="28" grpId="0"/>
      <p:bldP spid="33" grpId="0"/>
      <p:bldP spid="8" grpId="0"/>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462EEC-3853-45AA-8060-9F88C2EC9182}"/>
              </a:ext>
            </a:extLst>
          </p:cNvPr>
          <p:cNvPicPr>
            <a:picLocks noChangeAspect="1"/>
          </p:cNvPicPr>
          <p:nvPr/>
        </p:nvPicPr>
        <p:blipFill rotWithShape="1">
          <a:blip r:embed="rId2">
            <a:extLst>
              <a:ext uri="{28A0092B-C50C-407E-A947-70E740481C1C}">
                <a14:useLocalDpi xmlns:a14="http://schemas.microsoft.com/office/drawing/2010/main" val="0"/>
              </a:ext>
            </a:extLst>
          </a:blip>
          <a:srcRect l="3577" t="18862" r="4471" b="26504"/>
          <a:stretch/>
        </p:blipFill>
        <p:spPr>
          <a:xfrm>
            <a:off x="5653667" y="646696"/>
            <a:ext cx="5843239" cy="260388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8C47E56-8304-4C85-A093-D4262433D8D3}"/>
              </a:ext>
            </a:extLst>
          </p:cNvPr>
          <p:cNvPicPr>
            <a:picLocks noChangeAspect="1"/>
          </p:cNvPicPr>
          <p:nvPr/>
        </p:nvPicPr>
        <p:blipFill rotWithShape="1">
          <a:blip r:embed="rId3">
            <a:extLst>
              <a:ext uri="{28A0092B-C50C-407E-A947-70E740481C1C}">
                <a14:useLocalDpi xmlns:a14="http://schemas.microsoft.com/office/drawing/2010/main" val="0"/>
              </a:ext>
            </a:extLst>
          </a:blip>
          <a:srcRect l="2724" t="1951" b="24715"/>
          <a:stretch/>
        </p:blipFill>
        <p:spPr>
          <a:xfrm>
            <a:off x="747132" y="3735584"/>
            <a:ext cx="5348868" cy="260388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9B700B4-A3ED-452F-8C54-550E9B3C45A7}"/>
              </a:ext>
            </a:extLst>
          </p:cNvPr>
          <p:cNvSpPr txBox="1"/>
          <p:nvPr/>
        </p:nvSpPr>
        <p:spPr>
          <a:xfrm>
            <a:off x="437686" y="1567055"/>
            <a:ext cx="2573143" cy="400110"/>
          </a:xfrm>
          <a:prstGeom prst="rect">
            <a:avLst/>
          </a:prstGeom>
          <a:noFill/>
        </p:spPr>
        <p:txBody>
          <a:bodyPr wrap="square">
            <a:spAutoFit/>
          </a:bodyPr>
          <a:lstStyle/>
          <a:p>
            <a:r>
              <a:rPr lang="en-US" sz="2000">
                <a:solidFill>
                  <a:srgbClr val="07A398"/>
                </a:solidFill>
                <a:effectLst>
                  <a:outerShdw blurRad="38100" dist="38100" dir="2700000" algn="tl">
                    <a:srgbClr val="000000">
                      <a:alpha val="43137"/>
                    </a:srgbClr>
                  </a:outerShdw>
                </a:effectLst>
                <a:latin typeface="Sinkin Sans 700 Bold" pitchFamily="50" charset="0"/>
              </a:rPr>
              <a:t>TRANSMITTER</a:t>
            </a:r>
            <a:endParaRPr lang="ar-EG" sz="2000">
              <a:solidFill>
                <a:srgbClr val="07A398"/>
              </a:solidFill>
            </a:endParaRPr>
          </a:p>
        </p:txBody>
      </p:sp>
      <p:sp>
        <p:nvSpPr>
          <p:cNvPr id="9" name="Right Triangle 4">
            <a:extLst>
              <a:ext uri="{FF2B5EF4-FFF2-40B4-BE49-F238E27FC236}">
                <a16:creationId xmlns:a16="http://schemas.microsoft.com/office/drawing/2014/main" id="{7E951A88-FF71-4958-A0D7-A080328917A6}"/>
              </a:ext>
            </a:extLst>
          </p:cNvPr>
          <p:cNvSpPr/>
          <p:nvPr/>
        </p:nvSpPr>
        <p:spPr>
          <a:xfrm rot="13500000">
            <a:off x="2700720" y="1315477"/>
            <a:ext cx="868330" cy="868330"/>
          </a:xfrm>
          <a:custGeom>
            <a:avLst/>
            <a:gdLst/>
            <a:ahLst/>
            <a:cxnLst/>
            <a:rect l="l" t="t" r="r" b="b"/>
            <a:pathLst>
              <a:path w="1394209" h="1394209">
                <a:moveTo>
                  <a:pt x="1394209" y="1394209"/>
                </a:moveTo>
                <a:lnTo>
                  <a:pt x="0" y="1394209"/>
                </a:lnTo>
                <a:lnTo>
                  <a:pt x="0" y="0"/>
                </a:lnTo>
                <a:lnTo>
                  <a:pt x="451520" y="451520"/>
                </a:lnTo>
                <a:lnTo>
                  <a:pt x="451520" y="942689"/>
                </a:lnTo>
                <a:lnTo>
                  <a:pt x="942689" y="94268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Right Triangle 4">
            <a:extLst>
              <a:ext uri="{FF2B5EF4-FFF2-40B4-BE49-F238E27FC236}">
                <a16:creationId xmlns:a16="http://schemas.microsoft.com/office/drawing/2014/main" id="{86EB7CA7-3E6E-4838-B6E9-55C44B78A2B8}"/>
              </a:ext>
            </a:extLst>
          </p:cNvPr>
          <p:cNvSpPr/>
          <p:nvPr/>
        </p:nvSpPr>
        <p:spPr>
          <a:xfrm rot="8100000" flipH="1">
            <a:off x="9012311" y="4694299"/>
            <a:ext cx="868330" cy="868330"/>
          </a:xfrm>
          <a:custGeom>
            <a:avLst/>
            <a:gdLst/>
            <a:ahLst/>
            <a:cxnLst/>
            <a:rect l="l" t="t" r="r" b="b"/>
            <a:pathLst>
              <a:path w="1394209" h="1394209">
                <a:moveTo>
                  <a:pt x="1394209" y="1394209"/>
                </a:moveTo>
                <a:lnTo>
                  <a:pt x="0" y="1394209"/>
                </a:lnTo>
                <a:lnTo>
                  <a:pt x="0" y="0"/>
                </a:lnTo>
                <a:lnTo>
                  <a:pt x="451520" y="451520"/>
                </a:lnTo>
                <a:lnTo>
                  <a:pt x="451520" y="942689"/>
                </a:lnTo>
                <a:lnTo>
                  <a:pt x="942689" y="94268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TextBox 11">
            <a:extLst>
              <a:ext uri="{FF2B5EF4-FFF2-40B4-BE49-F238E27FC236}">
                <a16:creationId xmlns:a16="http://schemas.microsoft.com/office/drawing/2014/main" id="{623D9461-C758-4632-A87A-D6431A15D620}"/>
              </a:ext>
            </a:extLst>
          </p:cNvPr>
          <p:cNvSpPr txBox="1"/>
          <p:nvPr/>
        </p:nvSpPr>
        <p:spPr>
          <a:xfrm>
            <a:off x="9888344" y="4928409"/>
            <a:ext cx="2001365" cy="400110"/>
          </a:xfrm>
          <a:prstGeom prst="rect">
            <a:avLst/>
          </a:prstGeom>
          <a:noFill/>
        </p:spPr>
        <p:txBody>
          <a:bodyPr wrap="square">
            <a:spAutoFit/>
          </a:bodyPr>
          <a:lstStyle/>
          <a:p>
            <a:r>
              <a:rPr lang="en-US" sz="2000">
                <a:solidFill>
                  <a:srgbClr val="034061"/>
                </a:solidFill>
                <a:effectLst>
                  <a:outerShdw blurRad="38100" dist="38100" dir="2700000" algn="tl">
                    <a:srgbClr val="000000">
                      <a:alpha val="43137"/>
                    </a:srgbClr>
                  </a:outerShdw>
                </a:effectLst>
                <a:latin typeface="Sinkin Sans 700 Bold" pitchFamily="50" charset="0"/>
              </a:rPr>
              <a:t>RECEIVER</a:t>
            </a:r>
            <a:endParaRPr lang="ar-EG" sz="2000">
              <a:solidFill>
                <a:srgbClr val="034061"/>
              </a:solidFill>
            </a:endParaRPr>
          </a:p>
        </p:txBody>
      </p:sp>
      <p:pic>
        <p:nvPicPr>
          <p:cNvPr id="13" name="Picture 12">
            <a:extLst>
              <a:ext uri="{FF2B5EF4-FFF2-40B4-BE49-F238E27FC236}">
                <a16:creationId xmlns:a16="http://schemas.microsoft.com/office/drawing/2014/main" id="{44788B1C-A4DC-41E0-BA45-9E4D1E54CC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215" y="752990"/>
            <a:ext cx="1333742" cy="2169163"/>
          </a:xfrm>
          <a:prstGeom prst="rect">
            <a:avLst/>
          </a:prstGeom>
        </p:spPr>
      </p:pic>
      <p:pic>
        <p:nvPicPr>
          <p:cNvPr id="15" name="Picture 14">
            <a:extLst>
              <a:ext uri="{FF2B5EF4-FFF2-40B4-BE49-F238E27FC236}">
                <a16:creationId xmlns:a16="http://schemas.microsoft.com/office/drawing/2014/main" id="{A14E2B5C-B3B8-4CEC-900F-0CFD7B831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0437" y="4007314"/>
            <a:ext cx="1332359" cy="2060424"/>
          </a:xfrm>
          <a:prstGeom prst="rect">
            <a:avLst/>
          </a:prstGeom>
        </p:spPr>
      </p:pic>
    </p:spTree>
    <p:extLst>
      <p:ext uri="{BB962C8B-B14F-4D97-AF65-F5344CB8AC3E}">
        <p14:creationId xmlns:p14="http://schemas.microsoft.com/office/powerpoint/2010/main" val="38296573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par>
                                <p:cTn id="25" presetID="2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2"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right)">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337412" y="1700809"/>
            <a:ext cx="3090001" cy="495191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6" name="Rectangle 5"/>
          <p:cNvSpPr/>
          <p:nvPr/>
        </p:nvSpPr>
        <p:spPr>
          <a:xfrm>
            <a:off x="4262995" y="1700809"/>
            <a:ext cx="3445760" cy="495191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sp>
        <p:nvSpPr>
          <p:cNvPr id="7" name="Rectangle 6"/>
          <p:cNvSpPr/>
          <p:nvPr/>
        </p:nvSpPr>
        <p:spPr>
          <a:xfrm>
            <a:off x="8462276" y="1700809"/>
            <a:ext cx="3565477" cy="495191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nvGrpSpPr>
          <p:cNvPr id="28" name="Group 27"/>
          <p:cNvGrpSpPr/>
          <p:nvPr/>
        </p:nvGrpSpPr>
        <p:grpSpPr>
          <a:xfrm>
            <a:off x="3494910" y="3747279"/>
            <a:ext cx="768085" cy="768085"/>
            <a:chOff x="3038349" y="2678861"/>
            <a:chExt cx="576064" cy="576064"/>
          </a:xfrm>
        </p:grpSpPr>
        <p:sp>
          <p:nvSpPr>
            <p:cNvPr id="13" name="Oval 12"/>
            <p:cNvSpPr/>
            <p:nvPr/>
          </p:nvSpPr>
          <p:spPr>
            <a:xfrm>
              <a:off x="3038349" y="2678861"/>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26" name="Chevron 25"/>
            <p:cNvSpPr/>
            <p:nvPr/>
          </p:nvSpPr>
          <p:spPr>
            <a:xfrm>
              <a:off x="3161802" y="2786873"/>
              <a:ext cx="360040" cy="360040"/>
            </a:xfrm>
            <a:prstGeom prst="chevron">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grpSp>
        <p:nvGrpSpPr>
          <p:cNvPr id="30" name="Group 29"/>
          <p:cNvGrpSpPr/>
          <p:nvPr/>
        </p:nvGrpSpPr>
        <p:grpSpPr>
          <a:xfrm>
            <a:off x="7708755" y="3754547"/>
            <a:ext cx="768085" cy="768085"/>
            <a:chOff x="5535215" y="2678861"/>
            <a:chExt cx="576064" cy="576064"/>
          </a:xfrm>
        </p:grpSpPr>
        <p:sp>
          <p:nvSpPr>
            <p:cNvPr id="27" name="Oval 26"/>
            <p:cNvSpPr/>
            <p:nvPr/>
          </p:nvSpPr>
          <p:spPr>
            <a:xfrm>
              <a:off x="5535215" y="2678861"/>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sp>
          <p:nvSpPr>
            <p:cNvPr id="29" name="Chevron 28"/>
            <p:cNvSpPr/>
            <p:nvPr/>
          </p:nvSpPr>
          <p:spPr>
            <a:xfrm>
              <a:off x="5689235" y="2786873"/>
              <a:ext cx="360040" cy="360040"/>
            </a:xfrm>
            <a:prstGeom prst="chevron">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grpSp>
        <p:nvGrpSpPr>
          <p:cNvPr id="33" name="Group 32">
            <a:extLst>
              <a:ext uri="{FF2B5EF4-FFF2-40B4-BE49-F238E27FC236}">
                <a16:creationId xmlns:a16="http://schemas.microsoft.com/office/drawing/2014/main" id="{9D9E2D79-E5D7-45BD-A980-4CBCAEEECF64}"/>
              </a:ext>
            </a:extLst>
          </p:cNvPr>
          <p:cNvGrpSpPr/>
          <p:nvPr/>
        </p:nvGrpSpPr>
        <p:grpSpPr>
          <a:xfrm>
            <a:off x="1492905" y="335981"/>
            <a:ext cx="7683189" cy="675918"/>
            <a:chOff x="1556706" y="704170"/>
            <a:chExt cx="5762392" cy="506938"/>
          </a:xfrm>
        </p:grpSpPr>
        <p:sp>
          <p:nvSpPr>
            <p:cNvPr id="34" name="TextBox 33">
              <a:extLst>
                <a:ext uri="{FF2B5EF4-FFF2-40B4-BE49-F238E27FC236}">
                  <a16:creationId xmlns:a16="http://schemas.microsoft.com/office/drawing/2014/main" id="{7CE05E6E-B77B-42E7-9C3B-6BFAE1A01C12}"/>
                </a:ext>
              </a:extLst>
            </p:cNvPr>
            <p:cNvSpPr txBox="1"/>
            <p:nvPr/>
          </p:nvSpPr>
          <p:spPr>
            <a:xfrm>
              <a:off x="2349419" y="726807"/>
              <a:ext cx="4969679" cy="438581"/>
            </a:xfrm>
            <a:prstGeom prst="rect">
              <a:avLst/>
            </a:prstGeom>
            <a:noFill/>
          </p:spPr>
          <p:txBody>
            <a:bodyPr wrap="none" rtlCol="1">
              <a:spAutoFit/>
            </a:bodyPr>
            <a:lstStyle/>
            <a:p>
              <a:r>
                <a:rPr lang="en-US" sz="3200">
                  <a:solidFill>
                    <a:schemeClr val="bg1">
                      <a:lumMod val="95000"/>
                    </a:schemeClr>
                  </a:solidFill>
                  <a:effectLst>
                    <a:outerShdw blurRad="38100" dist="38100" dir="2700000" algn="tl">
                      <a:srgbClr val="000000">
                        <a:alpha val="43137"/>
                      </a:srgbClr>
                    </a:outerShdw>
                  </a:effectLst>
                  <a:latin typeface="Dance" pitchFamily="2" charset="0"/>
                </a:rPr>
                <a:t>PROGRAMMING CODE RECEIVER</a:t>
              </a:r>
              <a:endParaRPr lang="ar-EG" sz="3200">
                <a:solidFill>
                  <a:schemeClr val="bg1">
                    <a:lumMod val="95000"/>
                  </a:schemeClr>
                </a:solidFill>
                <a:effectLst>
                  <a:outerShdw blurRad="38100" dist="38100" dir="2700000" algn="tl">
                    <a:srgbClr val="000000">
                      <a:alpha val="43137"/>
                    </a:srgbClr>
                  </a:outerShdw>
                </a:effectLst>
                <a:latin typeface="Dance" pitchFamily="2" charset="0"/>
              </a:endParaRPr>
            </a:p>
          </p:txBody>
        </p:sp>
        <p:grpSp>
          <p:nvGrpSpPr>
            <p:cNvPr id="35" name="Google Shape;6744;p49">
              <a:extLst>
                <a:ext uri="{FF2B5EF4-FFF2-40B4-BE49-F238E27FC236}">
                  <a16:creationId xmlns:a16="http://schemas.microsoft.com/office/drawing/2014/main" id="{8BBCEF53-9642-4B85-B38D-A2AEE429AF31}"/>
                </a:ext>
              </a:extLst>
            </p:cNvPr>
            <p:cNvGrpSpPr/>
            <p:nvPr/>
          </p:nvGrpSpPr>
          <p:grpSpPr>
            <a:xfrm>
              <a:off x="1556706" y="704170"/>
              <a:ext cx="646505" cy="506938"/>
              <a:chOff x="-41694200" y="2382950"/>
              <a:chExt cx="317425" cy="248900"/>
            </a:xfrm>
          </p:grpSpPr>
          <p:sp>
            <p:nvSpPr>
              <p:cNvPr id="36" name="Google Shape;6745;p49">
                <a:extLst>
                  <a:ext uri="{FF2B5EF4-FFF2-40B4-BE49-F238E27FC236}">
                    <a16:creationId xmlns:a16="http://schemas.microsoft.com/office/drawing/2014/main" id="{07EED683-640F-40D1-A029-4674BC809A2D}"/>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37" name="Google Shape;6746;p49">
                <a:extLst>
                  <a:ext uri="{FF2B5EF4-FFF2-40B4-BE49-F238E27FC236}">
                    <a16:creationId xmlns:a16="http://schemas.microsoft.com/office/drawing/2014/main" id="{E7ADEE13-BBB9-4A6D-B7A2-3248B9A1EA42}"/>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pic>
        <p:nvPicPr>
          <p:cNvPr id="41" name="Picture 40">
            <a:extLst>
              <a:ext uri="{FF2B5EF4-FFF2-40B4-BE49-F238E27FC236}">
                <a16:creationId xmlns:a16="http://schemas.microsoft.com/office/drawing/2014/main" id="{063C1B8C-F642-4E6C-93A0-248006B3A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34" y="2006559"/>
            <a:ext cx="2956748" cy="4249525"/>
          </a:xfrm>
          <a:prstGeom prst="rect">
            <a:avLst/>
          </a:prstGeom>
          <a:ln>
            <a:noFill/>
          </a:ln>
          <a:effectLst>
            <a:outerShdw blurRad="292100" dist="139700" dir="2700000" algn="tl" rotWithShape="0">
              <a:srgbClr val="333333">
                <a:alpha val="65000"/>
              </a:srgbClr>
            </a:outerShdw>
          </a:effectLst>
        </p:spPr>
      </p:pic>
      <p:pic>
        <p:nvPicPr>
          <p:cNvPr id="43" name="Picture 42">
            <a:extLst>
              <a:ext uri="{FF2B5EF4-FFF2-40B4-BE49-F238E27FC236}">
                <a16:creationId xmlns:a16="http://schemas.microsoft.com/office/drawing/2014/main" id="{604AEBB5-B2F0-40A1-82D8-5891DB394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751" y="2006559"/>
            <a:ext cx="3193812" cy="4249524"/>
          </a:xfrm>
          <a:prstGeom prst="rect">
            <a:avLst/>
          </a:prstGeom>
        </p:spPr>
      </p:pic>
      <p:pic>
        <p:nvPicPr>
          <p:cNvPr id="45" name="Picture 44">
            <a:extLst>
              <a:ext uri="{FF2B5EF4-FFF2-40B4-BE49-F238E27FC236}">
                <a16:creationId xmlns:a16="http://schemas.microsoft.com/office/drawing/2014/main" id="{CA6B7623-BFB5-42A7-8EB4-BB34C7A59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1954" y="2006559"/>
            <a:ext cx="3362881" cy="4249524"/>
          </a:xfrm>
          <a:prstGeom prst="rect">
            <a:avLst/>
          </a:prstGeom>
        </p:spPr>
      </p:pic>
    </p:spTree>
    <p:extLst>
      <p:ext uri="{BB962C8B-B14F-4D97-AF65-F5344CB8AC3E}">
        <p14:creationId xmlns:p14="http://schemas.microsoft.com/office/powerpoint/2010/main" val="56233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337412" y="1700809"/>
            <a:ext cx="3090001" cy="495191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6" name="Rectangle 5"/>
          <p:cNvSpPr/>
          <p:nvPr/>
        </p:nvSpPr>
        <p:spPr>
          <a:xfrm>
            <a:off x="4262995" y="1700809"/>
            <a:ext cx="3445760" cy="495191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sp>
        <p:nvSpPr>
          <p:cNvPr id="7" name="Rectangle 6"/>
          <p:cNvSpPr/>
          <p:nvPr/>
        </p:nvSpPr>
        <p:spPr>
          <a:xfrm>
            <a:off x="8462276" y="1700809"/>
            <a:ext cx="3565477" cy="495191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nvGrpSpPr>
          <p:cNvPr id="28" name="Group 27"/>
          <p:cNvGrpSpPr/>
          <p:nvPr/>
        </p:nvGrpSpPr>
        <p:grpSpPr>
          <a:xfrm>
            <a:off x="3494910" y="3747279"/>
            <a:ext cx="768085" cy="768085"/>
            <a:chOff x="3038349" y="2678861"/>
            <a:chExt cx="576064" cy="576064"/>
          </a:xfrm>
        </p:grpSpPr>
        <p:sp>
          <p:nvSpPr>
            <p:cNvPr id="13" name="Oval 12"/>
            <p:cNvSpPr/>
            <p:nvPr/>
          </p:nvSpPr>
          <p:spPr>
            <a:xfrm>
              <a:off x="3038349" y="2678861"/>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26" name="Chevron 25"/>
            <p:cNvSpPr/>
            <p:nvPr/>
          </p:nvSpPr>
          <p:spPr>
            <a:xfrm>
              <a:off x="3161802" y="2786873"/>
              <a:ext cx="360040" cy="360040"/>
            </a:xfrm>
            <a:prstGeom prst="chevron">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grpSp>
        <p:nvGrpSpPr>
          <p:cNvPr id="30" name="Group 29"/>
          <p:cNvGrpSpPr/>
          <p:nvPr/>
        </p:nvGrpSpPr>
        <p:grpSpPr>
          <a:xfrm>
            <a:off x="7708755" y="3754547"/>
            <a:ext cx="768085" cy="768085"/>
            <a:chOff x="5535215" y="2678861"/>
            <a:chExt cx="576064" cy="576064"/>
          </a:xfrm>
        </p:grpSpPr>
        <p:sp>
          <p:nvSpPr>
            <p:cNvPr id="27" name="Oval 26"/>
            <p:cNvSpPr/>
            <p:nvPr/>
          </p:nvSpPr>
          <p:spPr>
            <a:xfrm>
              <a:off x="5535215" y="2678861"/>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sp>
          <p:nvSpPr>
            <p:cNvPr id="29" name="Chevron 28"/>
            <p:cNvSpPr/>
            <p:nvPr/>
          </p:nvSpPr>
          <p:spPr>
            <a:xfrm>
              <a:off x="5689235" y="2786873"/>
              <a:ext cx="360040" cy="360040"/>
            </a:xfrm>
            <a:prstGeom prst="chevron">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grpSp>
        <p:nvGrpSpPr>
          <p:cNvPr id="16" name="Group 15">
            <a:extLst>
              <a:ext uri="{FF2B5EF4-FFF2-40B4-BE49-F238E27FC236}">
                <a16:creationId xmlns:a16="http://schemas.microsoft.com/office/drawing/2014/main" id="{73C6006D-08DC-4E74-804E-93F0767517EF}"/>
              </a:ext>
            </a:extLst>
          </p:cNvPr>
          <p:cNvGrpSpPr/>
          <p:nvPr/>
        </p:nvGrpSpPr>
        <p:grpSpPr>
          <a:xfrm>
            <a:off x="1947647" y="233404"/>
            <a:ext cx="8310412" cy="675918"/>
            <a:chOff x="1556706" y="704170"/>
            <a:chExt cx="6232809" cy="506938"/>
          </a:xfrm>
        </p:grpSpPr>
        <p:sp>
          <p:nvSpPr>
            <p:cNvPr id="17" name="TextBox 16">
              <a:extLst>
                <a:ext uri="{FF2B5EF4-FFF2-40B4-BE49-F238E27FC236}">
                  <a16:creationId xmlns:a16="http://schemas.microsoft.com/office/drawing/2014/main" id="{E8E93207-9649-41A1-8334-E5B1DF1A9FB7}"/>
                </a:ext>
              </a:extLst>
            </p:cNvPr>
            <p:cNvSpPr txBox="1"/>
            <p:nvPr/>
          </p:nvSpPr>
          <p:spPr>
            <a:xfrm>
              <a:off x="2349419" y="726807"/>
              <a:ext cx="5440096" cy="438581"/>
            </a:xfrm>
            <a:prstGeom prst="rect">
              <a:avLst/>
            </a:prstGeom>
            <a:noFill/>
          </p:spPr>
          <p:txBody>
            <a:bodyPr wrap="none" rtlCol="1">
              <a:spAutoFit/>
            </a:bodyPr>
            <a:lstStyle/>
            <a:p>
              <a:r>
                <a:rPr lang="en-US" sz="3200">
                  <a:solidFill>
                    <a:schemeClr val="bg1">
                      <a:lumMod val="95000"/>
                    </a:schemeClr>
                  </a:solidFill>
                  <a:effectLst>
                    <a:outerShdw blurRad="38100" dist="38100" dir="2700000" algn="tl">
                      <a:srgbClr val="000000">
                        <a:alpha val="43137"/>
                      </a:srgbClr>
                    </a:outerShdw>
                  </a:effectLst>
                  <a:latin typeface="Dance" pitchFamily="2" charset="0"/>
                </a:rPr>
                <a:t>PROGRAMMING CODE TRANSMITTER</a:t>
              </a:r>
              <a:endParaRPr lang="ar-EG" sz="3200">
                <a:solidFill>
                  <a:schemeClr val="bg1">
                    <a:lumMod val="95000"/>
                  </a:schemeClr>
                </a:solidFill>
                <a:effectLst>
                  <a:outerShdw blurRad="38100" dist="38100" dir="2700000" algn="tl">
                    <a:srgbClr val="000000">
                      <a:alpha val="43137"/>
                    </a:srgbClr>
                  </a:outerShdw>
                </a:effectLst>
                <a:latin typeface="Dance" pitchFamily="2" charset="0"/>
              </a:endParaRPr>
            </a:p>
          </p:txBody>
        </p:sp>
        <p:grpSp>
          <p:nvGrpSpPr>
            <p:cNvPr id="18" name="Google Shape;6744;p49">
              <a:extLst>
                <a:ext uri="{FF2B5EF4-FFF2-40B4-BE49-F238E27FC236}">
                  <a16:creationId xmlns:a16="http://schemas.microsoft.com/office/drawing/2014/main" id="{3D18CFB7-23EC-48BB-BD0A-DF3CD89CC00D}"/>
                </a:ext>
              </a:extLst>
            </p:cNvPr>
            <p:cNvGrpSpPr/>
            <p:nvPr/>
          </p:nvGrpSpPr>
          <p:grpSpPr>
            <a:xfrm>
              <a:off x="1556706" y="704170"/>
              <a:ext cx="646505" cy="506938"/>
              <a:chOff x="-41694200" y="2382950"/>
              <a:chExt cx="317425" cy="248900"/>
            </a:xfrm>
          </p:grpSpPr>
          <p:sp>
            <p:nvSpPr>
              <p:cNvPr id="19" name="Google Shape;6745;p49">
                <a:extLst>
                  <a:ext uri="{FF2B5EF4-FFF2-40B4-BE49-F238E27FC236}">
                    <a16:creationId xmlns:a16="http://schemas.microsoft.com/office/drawing/2014/main" id="{2A04C4E1-95EE-49B8-86D0-ED18E786AB1B}"/>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20" name="Google Shape;6746;p49">
                <a:extLst>
                  <a:ext uri="{FF2B5EF4-FFF2-40B4-BE49-F238E27FC236}">
                    <a16:creationId xmlns:a16="http://schemas.microsoft.com/office/drawing/2014/main" id="{D8786B25-5009-4480-8296-B752CF560293}"/>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pic>
        <p:nvPicPr>
          <p:cNvPr id="3" name="Picture 2">
            <a:extLst>
              <a:ext uri="{FF2B5EF4-FFF2-40B4-BE49-F238E27FC236}">
                <a16:creationId xmlns:a16="http://schemas.microsoft.com/office/drawing/2014/main" id="{C4FCCDEE-7059-4311-8270-4C2A370D2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70" y="2032680"/>
            <a:ext cx="2925212" cy="4390421"/>
          </a:xfrm>
          <a:prstGeom prst="rect">
            <a:avLst/>
          </a:prstGeom>
        </p:spPr>
      </p:pic>
      <p:pic>
        <p:nvPicPr>
          <p:cNvPr id="8" name="Picture 7">
            <a:extLst>
              <a:ext uri="{FF2B5EF4-FFF2-40B4-BE49-F238E27FC236}">
                <a16:creationId xmlns:a16="http://schemas.microsoft.com/office/drawing/2014/main" id="{A7B29726-6D0F-41E4-BECD-A0090602F0C6}"/>
              </a:ext>
            </a:extLst>
          </p:cNvPr>
          <p:cNvPicPr>
            <a:picLocks noChangeAspect="1"/>
          </p:cNvPicPr>
          <p:nvPr/>
        </p:nvPicPr>
        <p:blipFill rotWithShape="1">
          <a:blip r:embed="rId3">
            <a:extLst>
              <a:ext uri="{28A0092B-C50C-407E-A947-70E740481C1C}">
                <a14:useLocalDpi xmlns:a14="http://schemas.microsoft.com/office/drawing/2010/main" val="0"/>
              </a:ext>
            </a:extLst>
          </a:blip>
          <a:srcRect l="-1383" t="2039" r="1383" b="239"/>
          <a:stretch/>
        </p:blipFill>
        <p:spPr>
          <a:xfrm>
            <a:off x="4468355" y="2032681"/>
            <a:ext cx="3116972" cy="4390420"/>
          </a:xfrm>
          <a:prstGeom prst="rect">
            <a:avLst/>
          </a:prstGeom>
        </p:spPr>
      </p:pic>
      <p:pic>
        <p:nvPicPr>
          <p:cNvPr id="10" name="Picture 9">
            <a:extLst>
              <a:ext uri="{FF2B5EF4-FFF2-40B4-BE49-F238E27FC236}">
                <a16:creationId xmlns:a16="http://schemas.microsoft.com/office/drawing/2014/main" id="{851E12EC-B42D-4E96-86FF-B3DB52E8E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200" y="2032680"/>
            <a:ext cx="3172388" cy="4390421"/>
          </a:xfrm>
          <a:prstGeom prst="rect">
            <a:avLst/>
          </a:prstGeom>
        </p:spPr>
      </p:pic>
    </p:spTree>
    <p:extLst>
      <p:ext uri="{BB962C8B-B14F-4D97-AF65-F5344CB8AC3E}">
        <p14:creationId xmlns:p14="http://schemas.microsoft.com/office/powerpoint/2010/main" val="159846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arkFun bar load cell">
            <a:extLst>
              <a:ext uri="{FF2B5EF4-FFF2-40B4-BE49-F238E27FC236}">
                <a16:creationId xmlns:a16="http://schemas.microsoft.com/office/drawing/2014/main" id="{7D20CF4E-BAED-41B1-9AC4-CCFBFEDC552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87157" y="715537"/>
            <a:ext cx="2859404" cy="2134870"/>
          </a:xfrm>
          <a:prstGeom prst="rect">
            <a:avLst/>
          </a:prstGeom>
          <a:noFill/>
          <a:ln>
            <a:noFill/>
          </a:ln>
        </p:spPr>
      </p:pic>
      <p:sp>
        <p:nvSpPr>
          <p:cNvPr id="7" name="TextBox 6">
            <a:extLst>
              <a:ext uri="{FF2B5EF4-FFF2-40B4-BE49-F238E27FC236}">
                <a16:creationId xmlns:a16="http://schemas.microsoft.com/office/drawing/2014/main" id="{F6CA2A6D-87E7-47BC-B1D6-26A0A12942AF}"/>
              </a:ext>
            </a:extLst>
          </p:cNvPr>
          <p:cNvSpPr txBox="1"/>
          <p:nvPr/>
        </p:nvSpPr>
        <p:spPr>
          <a:xfrm>
            <a:off x="1592767" y="4459817"/>
            <a:ext cx="8248184" cy="1323439"/>
          </a:xfrm>
          <a:prstGeom prst="rect">
            <a:avLst/>
          </a:prstGeom>
          <a:noFill/>
        </p:spPr>
        <p:txBody>
          <a:bodyPr wrap="square">
            <a:spAutoFit/>
          </a:bodyPr>
          <a:lstStyle/>
          <a:p>
            <a:pPr algn="ctr"/>
            <a:r>
              <a:rPr lang="en-US" sz="4000" b="1">
                <a:solidFill>
                  <a:schemeClr val="bg1">
                    <a:lumMod val="95000"/>
                  </a:schemeClr>
                </a:solidFill>
                <a:effectLst>
                  <a:outerShdw blurRad="38100" dist="38100" dir="2700000" algn="tl">
                    <a:srgbClr val="000000">
                      <a:alpha val="43137"/>
                    </a:srgbClr>
                  </a:outerShdw>
                </a:effectLst>
                <a:latin typeface="Roboto Slab" pitchFamily="2" charset="0"/>
              </a:rPr>
              <a:t>LOAD CELL PROTECT</a:t>
            </a:r>
          </a:p>
          <a:p>
            <a:pPr algn="ctr"/>
            <a:r>
              <a:rPr lang="en-US" sz="4000" b="1">
                <a:solidFill>
                  <a:schemeClr val="bg1">
                    <a:lumMod val="95000"/>
                  </a:schemeClr>
                </a:solidFill>
                <a:effectLst>
                  <a:outerShdw blurRad="38100" dist="38100" dir="2700000" algn="tl">
                    <a:srgbClr val="000000">
                      <a:alpha val="43137"/>
                    </a:srgbClr>
                  </a:outerShdw>
                </a:effectLst>
                <a:latin typeface="Roboto Slab" pitchFamily="2" charset="0"/>
              </a:rPr>
              <a:t> TRAINS &amp; SLIPWAY</a:t>
            </a:r>
            <a:endParaRPr lang="ar-EG" sz="4000">
              <a:effectLst>
                <a:outerShdw blurRad="38100" dist="38100" dir="2700000" algn="tl">
                  <a:srgbClr val="000000">
                    <a:alpha val="43137"/>
                  </a:srgbClr>
                </a:outerShdw>
              </a:effectLst>
            </a:endParaRPr>
          </a:p>
        </p:txBody>
      </p:sp>
      <p:grpSp>
        <p:nvGrpSpPr>
          <p:cNvPr id="8" name="Group 7">
            <a:extLst>
              <a:ext uri="{FF2B5EF4-FFF2-40B4-BE49-F238E27FC236}">
                <a16:creationId xmlns:a16="http://schemas.microsoft.com/office/drawing/2014/main" id="{10CD811C-2F68-4AB2-902F-0599A460BB5A}"/>
              </a:ext>
            </a:extLst>
          </p:cNvPr>
          <p:cNvGrpSpPr/>
          <p:nvPr/>
        </p:nvGrpSpPr>
        <p:grpSpPr>
          <a:xfrm>
            <a:off x="10322222" y="4428894"/>
            <a:ext cx="1134736" cy="1354362"/>
            <a:chOff x="3570" y="619306"/>
            <a:chExt cx="4703649" cy="5614032"/>
          </a:xfrm>
        </p:grpSpPr>
        <p:sp>
          <p:nvSpPr>
            <p:cNvPr id="9" name="Freeform: Shape 8">
              <a:extLst>
                <a:ext uri="{FF2B5EF4-FFF2-40B4-BE49-F238E27FC236}">
                  <a16:creationId xmlns:a16="http://schemas.microsoft.com/office/drawing/2014/main" id="{B74741BF-AC4D-48AC-A1F0-E9709769B360}"/>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solidFill>
              <a:srgbClr val="000000"/>
            </a:solidFill>
            <a:ln w="89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D82334E-F18C-4CE4-8120-EFC082B5C84F}"/>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solidFill>
              <a:srgbClr val="000000"/>
            </a:solidFill>
            <a:ln w="89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EC6BEE5-0D15-480C-B91F-9D57DD74B8AF}"/>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074E19A-AA95-4FBE-967F-04703DF815FE}"/>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805C7E5-C33A-42B4-A3FC-AE59470DAF6B}"/>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8177BABD-3EB5-4779-B3E5-00F0A143F9DC}"/>
              </a:ext>
            </a:extLst>
          </p:cNvPr>
          <p:cNvGrpSpPr/>
          <p:nvPr/>
        </p:nvGrpSpPr>
        <p:grpSpPr>
          <a:xfrm>
            <a:off x="888290" y="4459817"/>
            <a:ext cx="1134736" cy="1354362"/>
            <a:chOff x="3570" y="619306"/>
            <a:chExt cx="4703649" cy="5614032"/>
          </a:xfrm>
        </p:grpSpPr>
        <p:sp>
          <p:nvSpPr>
            <p:cNvPr id="15" name="Freeform: Shape 14">
              <a:extLst>
                <a:ext uri="{FF2B5EF4-FFF2-40B4-BE49-F238E27FC236}">
                  <a16:creationId xmlns:a16="http://schemas.microsoft.com/office/drawing/2014/main" id="{9ADD8802-6F10-4C6A-A791-73C511076CFC}"/>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solidFill>
              <a:srgbClr val="000000"/>
            </a:solidFill>
            <a:ln w="89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79E2598-5AFF-4F0B-8772-6EF77664FA1B}"/>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solidFill>
              <a:srgbClr val="000000"/>
            </a:solidFill>
            <a:ln w="89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C3BE158-1C5F-4FC2-BC7D-ED552A33F7FD}"/>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B962CD5-B40B-473A-BB01-E5E180998F96}"/>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2AC0F67-FD1C-42D4-A262-ACB9CE583F6F}"/>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grpSp>
    </p:spTree>
    <p:extLst>
      <p:ext uri="{BB962C8B-B14F-4D97-AF65-F5344CB8AC3E}">
        <p14:creationId xmlns:p14="http://schemas.microsoft.com/office/powerpoint/2010/main" val="2893666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20F826B9-A13B-4D64-943B-37B981D05BD0}"/>
              </a:ext>
            </a:extLst>
          </p:cNvPr>
          <p:cNvGrpSpPr/>
          <p:nvPr/>
        </p:nvGrpSpPr>
        <p:grpSpPr>
          <a:xfrm>
            <a:off x="2960255" y="3370099"/>
            <a:ext cx="6339319" cy="6339319"/>
            <a:chOff x="1754163" y="2276872"/>
            <a:chExt cx="5616624" cy="5616624"/>
          </a:xfrm>
        </p:grpSpPr>
        <p:grpSp>
          <p:nvGrpSpPr>
            <p:cNvPr id="31" name="Group 30">
              <a:extLst>
                <a:ext uri="{FF2B5EF4-FFF2-40B4-BE49-F238E27FC236}">
                  <a16:creationId xmlns:a16="http://schemas.microsoft.com/office/drawing/2014/main" id="{A3B517C0-9B94-4BF9-8CD4-4474560F21E6}"/>
                </a:ext>
              </a:extLst>
            </p:cNvPr>
            <p:cNvGrpSpPr/>
            <p:nvPr/>
          </p:nvGrpSpPr>
          <p:grpSpPr>
            <a:xfrm>
              <a:off x="2068835" y="2581275"/>
              <a:ext cx="4999062" cy="4999062"/>
              <a:chOff x="1754163" y="2276872"/>
              <a:chExt cx="5616624" cy="5616624"/>
            </a:xfrm>
          </p:grpSpPr>
          <p:sp>
            <p:nvSpPr>
              <p:cNvPr id="37" name="Block Arc 36">
                <a:extLst>
                  <a:ext uri="{FF2B5EF4-FFF2-40B4-BE49-F238E27FC236}">
                    <a16:creationId xmlns:a16="http://schemas.microsoft.com/office/drawing/2014/main" id="{F8761959-737F-4435-83B7-405BA99E8156}"/>
                  </a:ext>
                </a:extLst>
              </p:cNvPr>
              <p:cNvSpPr/>
              <p:nvPr/>
            </p:nvSpPr>
            <p:spPr>
              <a:xfrm>
                <a:off x="1754163" y="2276872"/>
                <a:ext cx="5616624" cy="5616624"/>
              </a:xfrm>
              <a:prstGeom prst="blockArc">
                <a:avLst>
                  <a:gd name="adj1" fmla="val 10800000"/>
                  <a:gd name="adj2" fmla="val 21586788"/>
                  <a:gd name="adj3" fmla="val 6977"/>
                </a:avLst>
              </a:prstGeom>
              <a:gradFill>
                <a:gsLst>
                  <a:gs pos="0">
                    <a:schemeClr val="accent1">
                      <a:lumMod val="70000"/>
                      <a:lumOff val="30000"/>
                    </a:schemeClr>
                  </a:gs>
                  <a:gs pos="94000">
                    <a:schemeClr val="accent1">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38" name="Block Arc 37">
                <a:extLst>
                  <a:ext uri="{FF2B5EF4-FFF2-40B4-BE49-F238E27FC236}">
                    <a16:creationId xmlns:a16="http://schemas.microsoft.com/office/drawing/2014/main" id="{DE4CB0B9-B037-4AA7-B342-8AC76693AA5A}"/>
                  </a:ext>
                </a:extLst>
              </p:cNvPr>
              <p:cNvSpPr/>
              <p:nvPr/>
            </p:nvSpPr>
            <p:spPr>
              <a:xfrm>
                <a:off x="1754163" y="2276872"/>
                <a:ext cx="5616624" cy="5616624"/>
              </a:xfrm>
              <a:prstGeom prst="blockArc">
                <a:avLst>
                  <a:gd name="adj1" fmla="val 13437981"/>
                  <a:gd name="adj2" fmla="val 21586788"/>
                  <a:gd name="adj3" fmla="val 6977"/>
                </a:avLst>
              </a:prstGeom>
              <a:gradFill>
                <a:gsLst>
                  <a:gs pos="0">
                    <a:schemeClr val="accent2">
                      <a:lumMod val="70000"/>
                      <a:lumOff val="30000"/>
                    </a:schemeClr>
                  </a:gs>
                  <a:gs pos="94000">
                    <a:schemeClr val="accent2">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39" name="Block Arc 38">
                <a:extLst>
                  <a:ext uri="{FF2B5EF4-FFF2-40B4-BE49-F238E27FC236}">
                    <a16:creationId xmlns:a16="http://schemas.microsoft.com/office/drawing/2014/main" id="{E6ACE423-508F-4BD5-A59B-49D0363A5B64}"/>
                  </a:ext>
                </a:extLst>
              </p:cNvPr>
              <p:cNvSpPr/>
              <p:nvPr/>
            </p:nvSpPr>
            <p:spPr>
              <a:xfrm>
                <a:off x="1754163" y="2276872"/>
                <a:ext cx="5616624" cy="5616624"/>
              </a:xfrm>
              <a:prstGeom prst="blockArc">
                <a:avLst>
                  <a:gd name="adj1" fmla="val 16201919"/>
                  <a:gd name="adj2" fmla="val 21586788"/>
                  <a:gd name="adj3" fmla="val 6977"/>
                </a:avLst>
              </a:prstGeom>
              <a:gradFill>
                <a:gsLst>
                  <a:gs pos="0">
                    <a:schemeClr val="accent3">
                      <a:lumMod val="70000"/>
                      <a:lumOff val="30000"/>
                    </a:schemeClr>
                  </a:gs>
                  <a:gs pos="94000">
                    <a:schemeClr val="accent3">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40" name="Block Arc 39">
                <a:extLst>
                  <a:ext uri="{FF2B5EF4-FFF2-40B4-BE49-F238E27FC236}">
                    <a16:creationId xmlns:a16="http://schemas.microsoft.com/office/drawing/2014/main" id="{0B6A6210-6F1D-4DC7-8D83-2F45C7F510E2}"/>
                  </a:ext>
                </a:extLst>
              </p:cNvPr>
              <p:cNvSpPr/>
              <p:nvPr/>
            </p:nvSpPr>
            <p:spPr>
              <a:xfrm>
                <a:off x="1754163" y="2276872"/>
                <a:ext cx="5616624" cy="5616624"/>
              </a:xfrm>
              <a:prstGeom prst="blockArc">
                <a:avLst>
                  <a:gd name="adj1" fmla="val 19030955"/>
                  <a:gd name="adj2" fmla="val 21586788"/>
                  <a:gd name="adj3" fmla="val 6977"/>
                </a:avLst>
              </a:prstGeom>
              <a:gradFill>
                <a:gsLst>
                  <a:gs pos="0">
                    <a:schemeClr val="accent4">
                      <a:lumMod val="70000"/>
                      <a:lumOff val="30000"/>
                    </a:schemeClr>
                  </a:gs>
                  <a:gs pos="94000">
                    <a:schemeClr val="accent4">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grpSp>
          <p:nvGrpSpPr>
            <p:cNvPr id="32" name="Group 31">
              <a:extLst>
                <a:ext uri="{FF2B5EF4-FFF2-40B4-BE49-F238E27FC236}">
                  <a16:creationId xmlns:a16="http://schemas.microsoft.com/office/drawing/2014/main" id="{233EC015-C3CD-4C8B-8E0E-BF9E707B18C8}"/>
                </a:ext>
              </a:extLst>
            </p:cNvPr>
            <p:cNvGrpSpPr/>
            <p:nvPr/>
          </p:nvGrpSpPr>
          <p:grpSpPr>
            <a:xfrm>
              <a:off x="1754163" y="2276872"/>
              <a:ext cx="5616624" cy="5616624"/>
              <a:chOff x="1754163" y="2276872"/>
              <a:chExt cx="5616624" cy="5616624"/>
            </a:xfrm>
          </p:grpSpPr>
          <p:sp>
            <p:nvSpPr>
              <p:cNvPr id="33" name="Block Arc 32">
                <a:extLst>
                  <a:ext uri="{FF2B5EF4-FFF2-40B4-BE49-F238E27FC236}">
                    <a16:creationId xmlns:a16="http://schemas.microsoft.com/office/drawing/2014/main" id="{E58A1C5E-CEC1-4165-B14F-AAC3BAB8A2FF}"/>
                  </a:ext>
                </a:extLst>
              </p:cNvPr>
              <p:cNvSpPr/>
              <p:nvPr/>
            </p:nvSpPr>
            <p:spPr>
              <a:xfrm>
                <a:off x="1754163" y="2276872"/>
                <a:ext cx="5616624" cy="5616624"/>
              </a:xfrm>
              <a:prstGeom prst="blockArc">
                <a:avLst>
                  <a:gd name="adj1" fmla="val 10800000"/>
                  <a:gd name="adj2" fmla="val 21586788"/>
                  <a:gd name="adj3" fmla="val 69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34" name="Block Arc 33">
                <a:extLst>
                  <a:ext uri="{FF2B5EF4-FFF2-40B4-BE49-F238E27FC236}">
                    <a16:creationId xmlns:a16="http://schemas.microsoft.com/office/drawing/2014/main" id="{76255ACF-9345-496F-A32F-52B462D50998}"/>
                  </a:ext>
                </a:extLst>
              </p:cNvPr>
              <p:cNvSpPr/>
              <p:nvPr/>
            </p:nvSpPr>
            <p:spPr>
              <a:xfrm>
                <a:off x="1754163" y="2276872"/>
                <a:ext cx="5616624" cy="5616624"/>
              </a:xfrm>
              <a:prstGeom prst="blockArc">
                <a:avLst>
                  <a:gd name="adj1" fmla="val 13427380"/>
                  <a:gd name="adj2" fmla="val 21586788"/>
                  <a:gd name="adj3" fmla="val 697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35" name="Block Arc 34">
                <a:extLst>
                  <a:ext uri="{FF2B5EF4-FFF2-40B4-BE49-F238E27FC236}">
                    <a16:creationId xmlns:a16="http://schemas.microsoft.com/office/drawing/2014/main" id="{5EB8E99D-CAC8-4290-9F04-6638093CE8A6}"/>
                  </a:ext>
                </a:extLst>
              </p:cNvPr>
              <p:cNvSpPr/>
              <p:nvPr/>
            </p:nvSpPr>
            <p:spPr>
              <a:xfrm>
                <a:off x="1754163" y="2276872"/>
                <a:ext cx="5616624" cy="5616624"/>
              </a:xfrm>
              <a:prstGeom prst="blockArc">
                <a:avLst>
                  <a:gd name="adj1" fmla="val 16201919"/>
                  <a:gd name="adj2" fmla="val 21586788"/>
                  <a:gd name="adj3" fmla="val 69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36" name="Block Arc 35">
                <a:extLst>
                  <a:ext uri="{FF2B5EF4-FFF2-40B4-BE49-F238E27FC236}">
                    <a16:creationId xmlns:a16="http://schemas.microsoft.com/office/drawing/2014/main" id="{9404275A-CE70-4D88-8DB7-C49C2D29A478}"/>
                  </a:ext>
                </a:extLst>
              </p:cNvPr>
              <p:cNvSpPr/>
              <p:nvPr/>
            </p:nvSpPr>
            <p:spPr>
              <a:xfrm>
                <a:off x="1754163" y="2276872"/>
                <a:ext cx="5616624" cy="5616624"/>
              </a:xfrm>
              <a:prstGeom prst="blockArc">
                <a:avLst>
                  <a:gd name="adj1" fmla="val 19047701"/>
                  <a:gd name="adj2" fmla="val 21586788"/>
                  <a:gd name="adj3" fmla="val 697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grpSp>
      <p:sp>
        <p:nvSpPr>
          <p:cNvPr id="8" name="TextBox 7">
            <a:extLst>
              <a:ext uri="{FF2B5EF4-FFF2-40B4-BE49-F238E27FC236}">
                <a16:creationId xmlns:a16="http://schemas.microsoft.com/office/drawing/2014/main" id="{42F66A2D-7779-4753-BF16-0582F0E4696B}"/>
              </a:ext>
            </a:extLst>
          </p:cNvPr>
          <p:cNvSpPr txBox="1"/>
          <p:nvPr/>
        </p:nvSpPr>
        <p:spPr>
          <a:xfrm>
            <a:off x="2317925" y="1200958"/>
            <a:ext cx="3637661" cy="2139432"/>
          </a:xfrm>
          <a:prstGeom prst="rect">
            <a:avLst/>
          </a:prstGeom>
          <a:noFill/>
        </p:spPr>
        <p:txBody>
          <a:bodyPr wrap="square" rtlCol="0">
            <a:spAutoFit/>
          </a:bodyPr>
          <a:lstStyle/>
          <a:p>
            <a:pPr marL="342900" marR="0" lvl="0" indent="-342900">
              <a:lnSpc>
                <a:spcPct val="150000"/>
              </a:lnSpc>
              <a:spcBef>
                <a:spcPts val="0"/>
              </a:spcBef>
              <a:spcAft>
                <a:spcPts val="0"/>
              </a:spcAft>
              <a:buFont typeface="Arial" panose="020B0604020202020204" pitchFamily="34" charset="0"/>
              <a:buChar char="-"/>
            </a:pPr>
            <a:r>
              <a:rPr lang="en-US" sz="1800">
                <a:effectLst/>
                <a:latin typeface="Cairo SemiBold" panose="00000700000000000000" pitchFamily="2" charset="-78"/>
                <a:ea typeface="Calibri" panose="020F0502020204030204" pitchFamily="34" charset="0"/>
                <a:cs typeface="Cairo SemiBold" panose="00000700000000000000" pitchFamily="2" charset="-78"/>
              </a:rPr>
              <a:t>On-board weighing</a:t>
            </a:r>
          </a:p>
          <a:p>
            <a:pPr marL="342900" marR="0" lvl="0" indent="-342900">
              <a:lnSpc>
                <a:spcPct val="150000"/>
              </a:lnSpc>
              <a:spcBef>
                <a:spcPts val="0"/>
              </a:spcBef>
              <a:spcAft>
                <a:spcPts val="0"/>
              </a:spcAft>
              <a:buFont typeface="Arial" panose="020B0604020202020204" pitchFamily="34" charset="0"/>
              <a:buChar char="-"/>
            </a:pPr>
            <a:r>
              <a:rPr lang="en-US" sz="1800">
                <a:effectLst/>
                <a:latin typeface="Cairo SemiBold" panose="00000700000000000000" pitchFamily="2" charset="-78"/>
                <a:ea typeface="Calibri" panose="020F0502020204030204" pitchFamily="34" charset="0"/>
                <a:cs typeface="Cairo SemiBold" panose="00000700000000000000" pitchFamily="2" charset="-78"/>
              </a:rPr>
              <a:t>Platform weighing</a:t>
            </a:r>
          </a:p>
          <a:p>
            <a:pPr marL="342900" marR="0" lvl="0" indent="-342900">
              <a:lnSpc>
                <a:spcPct val="150000"/>
              </a:lnSpc>
              <a:spcBef>
                <a:spcPts val="0"/>
              </a:spcBef>
              <a:spcAft>
                <a:spcPts val="0"/>
              </a:spcAft>
              <a:buFont typeface="Arial" panose="020B0604020202020204" pitchFamily="34" charset="0"/>
              <a:buChar char="-"/>
            </a:pPr>
            <a:r>
              <a:rPr lang="en-US" sz="1800">
                <a:effectLst/>
                <a:latin typeface="Cairo SemiBold" panose="00000700000000000000" pitchFamily="2" charset="-78"/>
                <a:ea typeface="Calibri" panose="020F0502020204030204" pitchFamily="34" charset="0"/>
                <a:cs typeface="Cairo SemiBold" panose="00000700000000000000" pitchFamily="2" charset="-78"/>
              </a:rPr>
              <a:t>Belt scales</a:t>
            </a:r>
          </a:p>
          <a:p>
            <a:pPr marL="342900" marR="0" lvl="0" indent="-342900">
              <a:lnSpc>
                <a:spcPct val="150000"/>
              </a:lnSpc>
              <a:spcBef>
                <a:spcPts val="0"/>
              </a:spcBef>
              <a:spcAft>
                <a:spcPts val="800"/>
              </a:spcAft>
              <a:buFont typeface="Arial" panose="020B0604020202020204" pitchFamily="34" charset="0"/>
              <a:buChar char="-"/>
            </a:pPr>
            <a:r>
              <a:rPr lang="en-US" sz="1800">
                <a:effectLst/>
                <a:latin typeface="Cairo SemiBold" panose="00000700000000000000" pitchFamily="2" charset="-78"/>
                <a:ea typeface="Calibri" panose="020F0502020204030204" pitchFamily="34" charset="0"/>
                <a:cs typeface="Cairo SemiBold" panose="00000700000000000000" pitchFamily="2" charset="-78"/>
              </a:rPr>
              <a:t>Hopper scales</a:t>
            </a:r>
          </a:p>
          <a:p>
            <a:pPr marL="342900" marR="6985" lvl="0" indent="-342900">
              <a:lnSpc>
                <a:spcPct val="102000"/>
              </a:lnSpc>
              <a:spcBef>
                <a:spcPts val="0"/>
              </a:spcBef>
              <a:spcAft>
                <a:spcPts val="65"/>
              </a:spcAft>
              <a:buFont typeface="Arial" panose="020B0604020202020204" pitchFamily="34" charset="0"/>
              <a:buChar char="-"/>
            </a:pPr>
            <a:r>
              <a:rPr lang="en-US" sz="1800">
                <a:effectLst/>
                <a:latin typeface="Cairo SemiBold" panose="00000700000000000000" pitchFamily="2" charset="-78"/>
                <a:ea typeface="Calibri" panose="020F0502020204030204" pitchFamily="34" charset="0"/>
                <a:cs typeface="Cairo SemiBold" panose="00000700000000000000" pitchFamily="2" charset="-78"/>
              </a:rPr>
              <a:t>Weighing agricultural produce</a:t>
            </a:r>
          </a:p>
        </p:txBody>
      </p:sp>
      <p:sp>
        <p:nvSpPr>
          <p:cNvPr id="11" name="TextBox 10">
            <a:extLst>
              <a:ext uri="{FF2B5EF4-FFF2-40B4-BE49-F238E27FC236}">
                <a16:creationId xmlns:a16="http://schemas.microsoft.com/office/drawing/2014/main" id="{FDC82A21-A2DE-4B2E-BABC-9C9028408D2D}"/>
              </a:ext>
            </a:extLst>
          </p:cNvPr>
          <p:cNvSpPr txBox="1"/>
          <p:nvPr/>
        </p:nvSpPr>
        <p:spPr>
          <a:xfrm>
            <a:off x="7683098" y="882149"/>
            <a:ext cx="4051535" cy="2966197"/>
          </a:xfrm>
          <a:prstGeom prst="rect">
            <a:avLst/>
          </a:prstGeom>
          <a:noFill/>
        </p:spPr>
        <p:txBody>
          <a:bodyPr wrap="square" rtlCol="0">
            <a:spAutoFit/>
          </a:bodyPr>
          <a:lstStyle/>
          <a:p>
            <a:pPr marL="457200" marR="0">
              <a:lnSpc>
                <a:spcPct val="150000"/>
              </a:lnSpc>
              <a:spcBef>
                <a:spcPts val="0"/>
              </a:spcBef>
              <a:spcAft>
                <a:spcPts val="800"/>
              </a:spcAft>
            </a:pPr>
            <a:r>
              <a:rPr lang="en-US">
                <a:latin typeface="Cairo SemiBold" panose="00000700000000000000" pitchFamily="2" charset="-78"/>
                <a:cs typeface="Cairo SemiBold" panose="00000700000000000000" pitchFamily="2" charset="-78"/>
              </a:rPr>
              <a:t>It converts a force such as tension, compression, pressure, or torque into an electrical signal that can be measured and standardized. As the force applied to the load cell increases, the electrical signal changes proportionally.</a:t>
            </a:r>
          </a:p>
        </p:txBody>
      </p:sp>
      <p:sp>
        <p:nvSpPr>
          <p:cNvPr id="14" name="TextBox 13">
            <a:extLst>
              <a:ext uri="{FF2B5EF4-FFF2-40B4-BE49-F238E27FC236}">
                <a16:creationId xmlns:a16="http://schemas.microsoft.com/office/drawing/2014/main" id="{39BB9514-B1C2-49FC-A35C-900240A2339F}"/>
              </a:ext>
            </a:extLst>
          </p:cNvPr>
          <p:cNvSpPr txBox="1"/>
          <p:nvPr/>
        </p:nvSpPr>
        <p:spPr>
          <a:xfrm>
            <a:off x="9301753" y="4071407"/>
            <a:ext cx="2861724" cy="2031325"/>
          </a:xfrm>
          <a:prstGeom prst="rect">
            <a:avLst/>
          </a:prstGeom>
          <a:noFill/>
        </p:spPr>
        <p:txBody>
          <a:bodyPr wrap="square" rtlCol="0">
            <a:spAutoFit/>
          </a:bodyPr>
          <a:lstStyle/>
          <a:p>
            <a:r>
              <a:rPr lang="en-US">
                <a:latin typeface="Cairo SemiBold" panose="00000700000000000000" pitchFamily="2" charset="-78"/>
                <a:cs typeface="Cairo SemiBold" panose="00000700000000000000" pitchFamily="2" charset="-78"/>
              </a:rPr>
              <a:t>Output signal is very small for strain gauge load cells,  output signal must go through load cell amplifier to improve signal quality before use by displays or control systems</a:t>
            </a:r>
            <a:endParaRPr lang="ko-KR" altLang="en-US" dirty="0">
              <a:latin typeface="Cairo SemiBold" panose="00000700000000000000" pitchFamily="2" charset="-78"/>
              <a:cs typeface="Cairo SemiBold" panose="00000700000000000000" pitchFamily="2" charset="-78"/>
            </a:endParaRPr>
          </a:p>
        </p:txBody>
      </p:sp>
      <p:cxnSp>
        <p:nvCxnSpPr>
          <p:cNvPr id="15" name="Elbow Connector 49">
            <a:extLst>
              <a:ext uri="{FF2B5EF4-FFF2-40B4-BE49-F238E27FC236}">
                <a16:creationId xmlns:a16="http://schemas.microsoft.com/office/drawing/2014/main" id="{E3BE7A2B-0820-4F4D-AAB7-B952E38BF05E}"/>
              </a:ext>
            </a:extLst>
          </p:cNvPr>
          <p:cNvCxnSpPr>
            <a:cxnSpLocks/>
          </p:cNvCxnSpPr>
          <p:nvPr/>
        </p:nvCxnSpPr>
        <p:spPr>
          <a:xfrm>
            <a:off x="4498520" y="2828392"/>
            <a:ext cx="1188000" cy="720000"/>
          </a:xfrm>
          <a:prstGeom prst="bentConnector3">
            <a:avLst>
              <a:gd name="adj1" fmla="val 10074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Elbow Connector 58">
            <a:extLst>
              <a:ext uri="{FF2B5EF4-FFF2-40B4-BE49-F238E27FC236}">
                <a16:creationId xmlns:a16="http://schemas.microsoft.com/office/drawing/2014/main" id="{AE21EC3C-A94C-4F80-9558-63A6DB237D31}"/>
              </a:ext>
            </a:extLst>
          </p:cNvPr>
          <p:cNvCxnSpPr>
            <a:cxnSpLocks/>
          </p:cNvCxnSpPr>
          <p:nvPr/>
        </p:nvCxnSpPr>
        <p:spPr>
          <a:xfrm rot="10800000" flipV="1">
            <a:off x="6572388" y="2828392"/>
            <a:ext cx="1188000" cy="720000"/>
          </a:xfrm>
          <a:prstGeom prst="bentConnector3">
            <a:avLst>
              <a:gd name="adj1" fmla="val 100193"/>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7DE99CA-FFE0-4431-8CDB-F1EEAD58ED50}"/>
              </a:ext>
            </a:extLst>
          </p:cNvPr>
          <p:cNvGrpSpPr/>
          <p:nvPr/>
        </p:nvGrpSpPr>
        <p:grpSpPr>
          <a:xfrm>
            <a:off x="2960257" y="6702305"/>
            <a:ext cx="6358993" cy="81273"/>
            <a:chOff x="1754163" y="5229200"/>
            <a:chExt cx="5634055" cy="72008"/>
          </a:xfrm>
        </p:grpSpPr>
        <p:sp>
          <p:nvSpPr>
            <p:cNvPr id="20" name="Rectangle 24">
              <a:extLst>
                <a:ext uri="{FF2B5EF4-FFF2-40B4-BE49-F238E27FC236}">
                  <a16:creationId xmlns:a16="http://schemas.microsoft.com/office/drawing/2014/main" id="{E444DC9D-992D-4FD2-8376-1C022AD18350}"/>
                </a:ext>
              </a:extLst>
            </p:cNvPr>
            <p:cNvSpPr/>
            <p:nvPr/>
          </p:nvSpPr>
          <p:spPr>
            <a:xfrm>
              <a:off x="1754163"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ectangle 24">
              <a:extLst>
                <a:ext uri="{FF2B5EF4-FFF2-40B4-BE49-F238E27FC236}">
                  <a16:creationId xmlns:a16="http://schemas.microsoft.com/office/drawing/2014/main" id="{4D02DABB-3875-4C96-B929-1AE5766E04F8}"/>
                </a:ext>
              </a:extLst>
            </p:cNvPr>
            <p:cNvSpPr/>
            <p:nvPr/>
          </p:nvSpPr>
          <p:spPr>
            <a:xfrm>
              <a:off x="3160415"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ectangle 24">
              <a:extLst>
                <a:ext uri="{FF2B5EF4-FFF2-40B4-BE49-F238E27FC236}">
                  <a16:creationId xmlns:a16="http://schemas.microsoft.com/office/drawing/2014/main" id="{0E25354B-FBF6-4DF4-9B8C-FA729F958C69}"/>
                </a:ext>
              </a:extLst>
            </p:cNvPr>
            <p:cNvSpPr/>
            <p:nvPr/>
          </p:nvSpPr>
          <p:spPr>
            <a:xfrm>
              <a:off x="4583144"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Rectangle 24">
              <a:extLst>
                <a:ext uri="{FF2B5EF4-FFF2-40B4-BE49-F238E27FC236}">
                  <a16:creationId xmlns:a16="http://schemas.microsoft.com/office/drawing/2014/main" id="{0D5F2BEA-9C1C-49D0-8E9A-376886EB4F2F}"/>
                </a:ext>
              </a:extLst>
            </p:cNvPr>
            <p:cNvSpPr/>
            <p:nvPr/>
          </p:nvSpPr>
          <p:spPr>
            <a:xfrm>
              <a:off x="5987777"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24" name="TextBox 23">
            <a:extLst>
              <a:ext uri="{FF2B5EF4-FFF2-40B4-BE49-F238E27FC236}">
                <a16:creationId xmlns:a16="http://schemas.microsoft.com/office/drawing/2014/main" id="{56D1006F-D703-4364-B9AB-01C7343E0011}"/>
              </a:ext>
            </a:extLst>
          </p:cNvPr>
          <p:cNvSpPr txBox="1"/>
          <p:nvPr/>
        </p:nvSpPr>
        <p:spPr>
          <a:xfrm rot="17459286">
            <a:off x="2625966" y="5218667"/>
            <a:ext cx="2281599" cy="762272"/>
          </a:xfrm>
          <a:prstGeom prst="rect">
            <a:avLst/>
          </a:prstGeom>
          <a:noFill/>
        </p:spPr>
        <p:txBody>
          <a:bodyPr wrap="square" rtlCol="0">
            <a:prstTxWarp prst="textArchUp">
              <a:avLst>
                <a:gd name="adj" fmla="val 11171822"/>
              </a:avLst>
            </a:prstTxWarp>
            <a:spAutoFit/>
          </a:bodyPr>
          <a:lstStyle/>
          <a:p>
            <a:pPr algn="ctr"/>
            <a:r>
              <a:rPr lang="en-US" altLang="ko-KR" sz="1600" b="1">
                <a:solidFill>
                  <a:schemeClr val="bg1"/>
                </a:solidFill>
              </a:rPr>
              <a:t>DEFINITION</a:t>
            </a:r>
            <a:endParaRPr lang="ko-KR" altLang="en-US" sz="1600" b="1" dirty="0">
              <a:solidFill>
                <a:schemeClr val="bg1"/>
              </a:solidFill>
            </a:endParaRPr>
          </a:p>
        </p:txBody>
      </p:sp>
      <p:sp>
        <p:nvSpPr>
          <p:cNvPr id="25" name="TextBox 24">
            <a:extLst>
              <a:ext uri="{FF2B5EF4-FFF2-40B4-BE49-F238E27FC236}">
                <a16:creationId xmlns:a16="http://schemas.microsoft.com/office/drawing/2014/main" id="{F3007E8A-5D06-486C-8D35-F27F35F45A02}"/>
              </a:ext>
            </a:extLst>
          </p:cNvPr>
          <p:cNvSpPr txBox="1"/>
          <p:nvPr/>
        </p:nvSpPr>
        <p:spPr>
          <a:xfrm rot="20145789">
            <a:off x="4009691" y="3841975"/>
            <a:ext cx="2281599" cy="762271"/>
          </a:xfrm>
          <a:prstGeom prst="rect">
            <a:avLst/>
          </a:prstGeom>
          <a:noFill/>
        </p:spPr>
        <p:txBody>
          <a:bodyPr wrap="square" rtlCol="0">
            <a:prstTxWarp prst="textArchUp">
              <a:avLst>
                <a:gd name="adj" fmla="val 11171822"/>
              </a:avLst>
            </a:prstTxWarp>
            <a:spAutoFit/>
          </a:bodyPr>
          <a:lstStyle/>
          <a:p>
            <a:pPr algn="ctr"/>
            <a:r>
              <a:rPr lang="en-US" altLang="ko-KR" sz="1600" b="1">
                <a:solidFill>
                  <a:schemeClr val="bg1"/>
                </a:solidFill>
              </a:rPr>
              <a:t>APPLICATIONS</a:t>
            </a:r>
            <a:endParaRPr lang="ko-KR" altLang="en-US" sz="1600" b="1" dirty="0">
              <a:solidFill>
                <a:schemeClr val="bg1"/>
              </a:solidFill>
            </a:endParaRPr>
          </a:p>
        </p:txBody>
      </p:sp>
      <p:sp>
        <p:nvSpPr>
          <p:cNvPr id="26" name="TextBox 25">
            <a:extLst>
              <a:ext uri="{FF2B5EF4-FFF2-40B4-BE49-F238E27FC236}">
                <a16:creationId xmlns:a16="http://schemas.microsoft.com/office/drawing/2014/main" id="{343E34A7-8F45-4C78-8EB5-B4BC8906923A}"/>
              </a:ext>
            </a:extLst>
          </p:cNvPr>
          <p:cNvSpPr txBox="1"/>
          <p:nvPr/>
        </p:nvSpPr>
        <p:spPr>
          <a:xfrm rot="1505859">
            <a:off x="6066880" y="3876899"/>
            <a:ext cx="2281599" cy="762271"/>
          </a:xfrm>
          <a:prstGeom prst="rect">
            <a:avLst/>
          </a:prstGeom>
          <a:noFill/>
        </p:spPr>
        <p:txBody>
          <a:bodyPr wrap="square" rtlCol="0">
            <a:prstTxWarp prst="textArchUp">
              <a:avLst>
                <a:gd name="adj" fmla="val 11171822"/>
              </a:avLst>
            </a:prstTxWarp>
            <a:spAutoFit/>
          </a:bodyPr>
          <a:lstStyle/>
          <a:p>
            <a:pPr algn="ctr"/>
            <a:r>
              <a:rPr lang="en-US" altLang="ko-KR" sz="1600" b="1">
                <a:solidFill>
                  <a:schemeClr val="bg1"/>
                </a:solidFill>
              </a:rPr>
              <a:t>HOW IT WORKS?</a:t>
            </a:r>
            <a:endParaRPr lang="ko-KR" altLang="en-US" sz="1600" b="1" dirty="0">
              <a:solidFill>
                <a:schemeClr val="bg1"/>
              </a:solidFill>
            </a:endParaRPr>
          </a:p>
        </p:txBody>
      </p:sp>
      <p:sp>
        <p:nvSpPr>
          <p:cNvPr id="27" name="TextBox 26">
            <a:extLst>
              <a:ext uri="{FF2B5EF4-FFF2-40B4-BE49-F238E27FC236}">
                <a16:creationId xmlns:a16="http://schemas.microsoft.com/office/drawing/2014/main" id="{FFC984B1-34A7-4BBC-8462-974BFEA3E3F4}"/>
              </a:ext>
            </a:extLst>
          </p:cNvPr>
          <p:cNvSpPr txBox="1"/>
          <p:nvPr/>
        </p:nvSpPr>
        <p:spPr>
          <a:xfrm rot="4128560">
            <a:off x="7363919" y="5258599"/>
            <a:ext cx="2281599" cy="762272"/>
          </a:xfrm>
          <a:prstGeom prst="rect">
            <a:avLst/>
          </a:prstGeom>
          <a:noFill/>
        </p:spPr>
        <p:txBody>
          <a:bodyPr wrap="square" rtlCol="0">
            <a:prstTxWarp prst="textArchUp">
              <a:avLst>
                <a:gd name="adj" fmla="val 11171822"/>
              </a:avLst>
            </a:prstTxWarp>
            <a:spAutoFit/>
          </a:bodyPr>
          <a:lstStyle/>
          <a:p>
            <a:pPr algn="ctr"/>
            <a:r>
              <a:rPr lang="en-US" altLang="ko-KR" sz="1600" b="1">
                <a:solidFill>
                  <a:schemeClr val="bg1"/>
                </a:solidFill>
              </a:rPr>
              <a:t>AMPLIFIER</a:t>
            </a:r>
            <a:endParaRPr lang="ko-KR" altLang="en-US" sz="1600" b="1" dirty="0">
              <a:solidFill>
                <a:schemeClr val="bg1"/>
              </a:solidFill>
            </a:endParaRPr>
          </a:p>
        </p:txBody>
      </p:sp>
      <p:pic>
        <p:nvPicPr>
          <p:cNvPr id="43" name="Picture 42">
            <a:extLst>
              <a:ext uri="{FF2B5EF4-FFF2-40B4-BE49-F238E27FC236}">
                <a16:creationId xmlns:a16="http://schemas.microsoft.com/office/drawing/2014/main" id="{F9A40D67-52D4-4E53-99E8-419395F0976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7021" y="4635323"/>
            <a:ext cx="2912186" cy="1755775"/>
          </a:xfrm>
          <a:prstGeom prst="rect">
            <a:avLst/>
          </a:prstGeom>
          <a:noFill/>
          <a:ln>
            <a:noFill/>
          </a:ln>
        </p:spPr>
      </p:pic>
      <p:sp>
        <p:nvSpPr>
          <p:cNvPr id="44" name="Rectangle: Rounded Corners 43">
            <a:extLst>
              <a:ext uri="{FF2B5EF4-FFF2-40B4-BE49-F238E27FC236}">
                <a16:creationId xmlns:a16="http://schemas.microsoft.com/office/drawing/2014/main" id="{A34DFC8B-3865-4285-8068-BA31C5158F4A}"/>
              </a:ext>
            </a:extLst>
          </p:cNvPr>
          <p:cNvSpPr/>
          <p:nvPr/>
        </p:nvSpPr>
        <p:spPr>
          <a:xfrm>
            <a:off x="3094945" y="180445"/>
            <a:ext cx="4972754" cy="86111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sz="2800">
              <a:solidFill>
                <a:schemeClr val="bg1">
                  <a:lumMod val="50000"/>
                </a:schemeClr>
              </a:solidFill>
              <a:effectLst>
                <a:outerShdw blurRad="38100" dist="38100" dir="2700000" algn="tl">
                  <a:srgbClr val="000000">
                    <a:alpha val="43137"/>
                  </a:srgbClr>
                </a:outerShdw>
              </a:effectLst>
              <a:latin typeface="Dance" pitchFamily="2" charset="0"/>
              <a:ea typeface="Calibri" panose="020F050202020403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564B3787-F1D4-48D0-9C13-94FB13849220}"/>
              </a:ext>
            </a:extLst>
          </p:cNvPr>
          <p:cNvSpPr txBox="1"/>
          <p:nvPr/>
        </p:nvSpPr>
        <p:spPr>
          <a:xfrm>
            <a:off x="46162" y="3794316"/>
            <a:ext cx="3048783" cy="2031325"/>
          </a:xfrm>
          <a:prstGeom prst="rect">
            <a:avLst/>
          </a:prstGeom>
          <a:noFill/>
        </p:spPr>
        <p:txBody>
          <a:bodyPr wrap="square" rtlCol="0">
            <a:spAutoFit/>
          </a:bodyPr>
          <a:lstStyle/>
          <a:p>
            <a:pPr algn="ctr"/>
            <a:r>
              <a:rPr lang="en-US">
                <a:effectLst/>
                <a:latin typeface="Cairo SemiBold" panose="00000700000000000000" pitchFamily="2" charset="-78"/>
                <a:ea typeface="Calibri" panose="020F0502020204030204" pitchFamily="34" charset="0"/>
                <a:cs typeface="Cairo SemiBold" panose="00000700000000000000" pitchFamily="2" charset="-78"/>
              </a:rPr>
              <a:t>A load cell is a force transducer. It converts a force such as tension, compression, pressure, or torque into an electrical signal that can be measured and standardized</a:t>
            </a:r>
            <a:endParaRPr lang="ko-KR" altLang="en-US" dirty="0">
              <a:solidFill>
                <a:schemeClr val="tx1">
                  <a:lumMod val="75000"/>
                  <a:lumOff val="25000"/>
                </a:schemeClr>
              </a:solidFill>
              <a:latin typeface="Cairo SemiBold" panose="00000700000000000000" pitchFamily="2" charset="-78"/>
              <a:cs typeface="Cairo SemiBold" panose="00000700000000000000" pitchFamily="2" charset="-78"/>
            </a:endParaRPr>
          </a:p>
        </p:txBody>
      </p:sp>
      <p:cxnSp>
        <p:nvCxnSpPr>
          <p:cNvPr id="46" name="Elbow Connector 49">
            <a:extLst>
              <a:ext uri="{FF2B5EF4-FFF2-40B4-BE49-F238E27FC236}">
                <a16:creationId xmlns:a16="http://schemas.microsoft.com/office/drawing/2014/main" id="{B4D5FCA8-B8CF-43AB-A4FF-D9BCD16083D5}"/>
              </a:ext>
            </a:extLst>
          </p:cNvPr>
          <p:cNvCxnSpPr>
            <a:cxnSpLocks/>
          </p:cNvCxnSpPr>
          <p:nvPr/>
        </p:nvCxnSpPr>
        <p:spPr>
          <a:xfrm>
            <a:off x="2200126" y="5751482"/>
            <a:ext cx="1188000" cy="720000"/>
          </a:xfrm>
          <a:prstGeom prst="bentConnector3">
            <a:avLst>
              <a:gd name="adj1" fmla="val 10074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Elbow Connector 58">
            <a:extLst>
              <a:ext uri="{FF2B5EF4-FFF2-40B4-BE49-F238E27FC236}">
                <a16:creationId xmlns:a16="http://schemas.microsoft.com/office/drawing/2014/main" id="{805D0A67-F7C9-41E4-9CDD-F2446A313AD4}"/>
              </a:ext>
            </a:extLst>
          </p:cNvPr>
          <p:cNvCxnSpPr>
            <a:cxnSpLocks/>
          </p:cNvCxnSpPr>
          <p:nvPr/>
        </p:nvCxnSpPr>
        <p:spPr>
          <a:xfrm rot="10800000" flipV="1">
            <a:off x="8781016" y="4915325"/>
            <a:ext cx="1188000" cy="720000"/>
          </a:xfrm>
          <a:prstGeom prst="bentConnector3">
            <a:avLst>
              <a:gd name="adj1" fmla="val 100193"/>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7B79EF0-6D49-4562-ACFE-20EFF70FF2C7}"/>
              </a:ext>
            </a:extLst>
          </p:cNvPr>
          <p:cNvSpPr txBox="1"/>
          <p:nvPr/>
        </p:nvSpPr>
        <p:spPr>
          <a:xfrm>
            <a:off x="3388126" y="319245"/>
            <a:ext cx="4345756" cy="523220"/>
          </a:xfrm>
          <a:prstGeom prst="rect">
            <a:avLst/>
          </a:prstGeom>
          <a:noFill/>
        </p:spPr>
        <p:txBody>
          <a:bodyPr wrap="square" rtlCol="1">
            <a:spAutoFit/>
          </a:bodyPr>
          <a:lstStyle/>
          <a:p>
            <a:pPr algn="ctr"/>
            <a:r>
              <a:rPr lang="en-US" sz="2800">
                <a:solidFill>
                  <a:schemeClr val="bg1">
                    <a:lumMod val="50000"/>
                  </a:schemeClr>
                </a:solidFill>
                <a:effectLst>
                  <a:outerShdw blurRad="38100" dist="38100" dir="2700000" algn="tl">
                    <a:srgbClr val="000000">
                      <a:alpha val="43137"/>
                    </a:srgbClr>
                  </a:outerShdw>
                </a:effectLst>
                <a:latin typeface="Dance" pitchFamily="2" charset="0"/>
                <a:ea typeface="Calibri" panose="020F0502020204030204" pitchFamily="34" charset="0"/>
                <a:cs typeface="Arial" panose="020B0604020202020204" pitchFamily="34" charset="0"/>
              </a:rPr>
              <a:t>Load cell sensor</a:t>
            </a:r>
          </a:p>
        </p:txBody>
      </p:sp>
    </p:spTree>
    <p:extLst>
      <p:ext uri="{BB962C8B-B14F-4D97-AF65-F5344CB8AC3E}">
        <p14:creationId xmlns:p14="http://schemas.microsoft.com/office/powerpoint/2010/main" val="25423158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up)">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righ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24" grpId="0"/>
      <p:bldP spid="25" grpId="0"/>
      <p:bldP spid="26" grpId="0"/>
      <p:bldP spid="27" grpId="0"/>
      <p:bldP spid="44" grpId="0" animBg="1"/>
      <p:bldP spid="4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224E7E-F916-413D-AE75-3672B779CB47}"/>
              </a:ext>
            </a:extLst>
          </p:cNvPr>
          <p:cNvPicPr>
            <a:picLocks noChangeAspect="1"/>
          </p:cNvPicPr>
          <p:nvPr/>
        </p:nvPicPr>
        <p:blipFill rotWithShape="1">
          <a:blip r:embed="rId2"/>
          <a:srcRect l="1985" r="5657"/>
          <a:stretch/>
        </p:blipFill>
        <p:spPr>
          <a:xfrm>
            <a:off x="2549656" y="2068830"/>
            <a:ext cx="7381583" cy="388085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A779B68-F271-460B-8F34-F7941A590AB4}"/>
              </a:ext>
            </a:extLst>
          </p:cNvPr>
          <p:cNvSpPr txBox="1"/>
          <p:nvPr/>
        </p:nvSpPr>
        <p:spPr>
          <a:xfrm>
            <a:off x="2549656" y="613170"/>
            <a:ext cx="7980997" cy="590290"/>
          </a:xfrm>
          <a:prstGeom prst="rect">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p:spPr>
        <p:txBody>
          <a:bodyPr wrap="square">
            <a:spAutoFit/>
          </a:bodyPr>
          <a:lstStyle/>
          <a:p>
            <a:pPr marL="613410" marR="550545" indent="-6350" algn="ctr">
              <a:lnSpc>
                <a:spcPct val="106000"/>
              </a:lnSpc>
              <a:spcBef>
                <a:spcPts val="0"/>
              </a:spcBef>
              <a:spcAft>
                <a:spcPts val="85"/>
              </a:spcAft>
            </a:pPr>
            <a:r>
              <a:rPr lang="en-US" sz="3600" b="1">
                <a:solidFill>
                  <a:schemeClr val="bg1">
                    <a:lumMod val="95000"/>
                  </a:schemeClr>
                </a:solidFill>
                <a:effectLst/>
                <a:latin typeface="Dance" pitchFamily="2" charset="0"/>
                <a:ea typeface="Dance" pitchFamily="2" charset="0"/>
                <a:cs typeface="Dance" pitchFamily="2" charset="0"/>
              </a:rPr>
              <a:t>Connection with Arduino</a:t>
            </a:r>
          </a:p>
        </p:txBody>
      </p:sp>
    </p:spTree>
    <p:extLst>
      <p:ext uri="{BB962C8B-B14F-4D97-AF65-F5344CB8AC3E}">
        <p14:creationId xmlns:p14="http://schemas.microsoft.com/office/powerpoint/2010/main" val="17686910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337412" y="1700809"/>
            <a:ext cx="3090001" cy="495191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6" name="Rectangle 5"/>
          <p:cNvSpPr/>
          <p:nvPr/>
        </p:nvSpPr>
        <p:spPr>
          <a:xfrm>
            <a:off x="4262995" y="1700809"/>
            <a:ext cx="3445760" cy="495191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sp>
        <p:nvSpPr>
          <p:cNvPr id="7" name="Rectangle 6"/>
          <p:cNvSpPr/>
          <p:nvPr/>
        </p:nvSpPr>
        <p:spPr>
          <a:xfrm>
            <a:off x="8462276" y="1700809"/>
            <a:ext cx="3565477" cy="495191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nvGrpSpPr>
          <p:cNvPr id="28" name="Group 27"/>
          <p:cNvGrpSpPr/>
          <p:nvPr/>
        </p:nvGrpSpPr>
        <p:grpSpPr>
          <a:xfrm>
            <a:off x="3494910" y="3747279"/>
            <a:ext cx="768085" cy="768085"/>
            <a:chOff x="3038349" y="2678861"/>
            <a:chExt cx="576064" cy="576064"/>
          </a:xfrm>
        </p:grpSpPr>
        <p:sp>
          <p:nvSpPr>
            <p:cNvPr id="13" name="Oval 12"/>
            <p:cNvSpPr/>
            <p:nvPr/>
          </p:nvSpPr>
          <p:spPr>
            <a:xfrm>
              <a:off x="3038349" y="2678861"/>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26" name="Chevron 25"/>
            <p:cNvSpPr/>
            <p:nvPr/>
          </p:nvSpPr>
          <p:spPr>
            <a:xfrm>
              <a:off x="3161802" y="2786873"/>
              <a:ext cx="360040" cy="360040"/>
            </a:xfrm>
            <a:prstGeom prst="chevron">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grpSp>
        <p:nvGrpSpPr>
          <p:cNvPr id="30" name="Group 29"/>
          <p:cNvGrpSpPr/>
          <p:nvPr/>
        </p:nvGrpSpPr>
        <p:grpSpPr>
          <a:xfrm>
            <a:off x="7708755" y="3754547"/>
            <a:ext cx="768085" cy="768085"/>
            <a:chOff x="5535215" y="2678861"/>
            <a:chExt cx="576064" cy="576064"/>
          </a:xfrm>
        </p:grpSpPr>
        <p:sp>
          <p:nvSpPr>
            <p:cNvPr id="27" name="Oval 26"/>
            <p:cNvSpPr/>
            <p:nvPr/>
          </p:nvSpPr>
          <p:spPr>
            <a:xfrm>
              <a:off x="5535215" y="2678861"/>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sp>
          <p:nvSpPr>
            <p:cNvPr id="29" name="Chevron 28"/>
            <p:cNvSpPr/>
            <p:nvPr/>
          </p:nvSpPr>
          <p:spPr>
            <a:xfrm>
              <a:off x="5689235" y="2786873"/>
              <a:ext cx="360040" cy="360040"/>
            </a:xfrm>
            <a:prstGeom prst="chevron">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grpSp>
        <p:nvGrpSpPr>
          <p:cNvPr id="16" name="Group 15">
            <a:extLst>
              <a:ext uri="{FF2B5EF4-FFF2-40B4-BE49-F238E27FC236}">
                <a16:creationId xmlns:a16="http://schemas.microsoft.com/office/drawing/2014/main" id="{73C6006D-08DC-4E74-804E-93F0767517EF}"/>
              </a:ext>
            </a:extLst>
          </p:cNvPr>
          <p:cNvGrpSpPr/>
          <p:nvPr/>
        </p:nvGrpSpPr>
        <p:grpSpPr>
          <a:xfrm>
            <a:off x="3022786" y="335981"/>
            <a:ext cx="5583255" cy="675918"/>
            <a:chOff x="1556706" y="704170"/>
            <a:chExt cx="4187441" cy="506938"/>
          </a:xfrm>
        </p:grpSpPr>
        <p:sp>
          <p:nvSpPr>
            <p:cNvPr id="17" name="TextBox 16">
              <a:extLst>
                <a:ext uri="{FF2B5EF4-FFF2-40B4-BE49-F238E27FC236}">
                  <a16:creationId xmlns:a16="http://schemas.microsoft.com/office/drawing/2014/main" id="{E8E93207-9649-41A1-8334-E5B1DF1A9FB7}"/>
                </a:ext>
              </a:extLst>
            </p:cNvPr>
            <p:cNvSpPr txBox="1"/>
            <p:nvPr/>
          </p:nvSpPr>
          <p:spPr>
            <a:xfrm>
              <a:off x="2349419" y="726807"/>
              <a:ext cx="3394728" cy="438581"/>
            </a:xfrm>
            <a:prstGeom prst="rect">
              <a:avLst/>
            </a:prstGeom>
            <a:noFill/>
          </p:spPr>
          <p:txBody>
            <a:bodyPr wrap="none" rtlCol="1">
              <a:spAutoFit/>
            </a:bodyPr>
            <a:lstStyle/>
            <a:p>
              <a:r>
                <a:rPr lang="en-US" sz="3200">
                  <a:solidFill>
                    <a:schemeClr val="bg1">
                      <a:lumMod val="95000"/>
                    </a:schemeClr>
                  </a:solidFill>
                  <a:effectLst>
                    <a:outerShdw blurRad="38100" dist="38100" dir="2700000" algn="tl">
                      <a:srgbClr val="000000">
                        <a:alpha val="43137"/>
                      </a:srgbClr>
                    </a:outerShdw>
                  </a:effectLst>
                  <a:latin typeface="Dance" pitchFamily="2" charset="0"/>
                </a:rPr>
                <a:t>PROGRAMMING CODE</a:t>
              </a:r>
              <a:endParaRPr lang="ar-EG" sz="3200">
                <a:solidFill>
                  <a:schemeClr val="bg1">
                    <a:lumMod val="95000"/>
                  </a:schemeClr>
                </a:solidFill>
                <a:effectLst>
                  <a:outerShdw blurRad="38100" dist="38100" dir="2700000" algn="tl">
                    <a:srgbClr val="000000">
                      <a:alpha val="43137"/>
                    </a:srgbClr>
                  </a:outerShdw>
                </a:effectLst>
                <a:latin typeface="Dance" pitchFamily="2" charset="0"/>
              </a:endParaRPr>
            </a:p>
          </p:txBody>
        </p:sp>
        <p:grpSp>
          <p:nvGrpSpPr>
            <p:cNvPr id="18" name="Google Shape;6744;p49">
              <a:extLst>
                <a:ext uri="{FF2B5EF4-FFF2-40B4-BE49-F238E27FC236}">
                  <a16:creationId xmlns:a16="http://schemas.microsoft.com/office/drawing/2014/main" id="{3D18CFB7-23EC-48BB-BD0A-DF3CD89CC00D}"/>
                </a:ext>
              </a:extLst>
            </p:cNvPr>
            <p:cNvGrpSpPr/>
            <p:nvPr/>
          </p:nvGrpSpPr>
          <p:grpSpPr>
            <a:xfrm>
              <a:off x="1556706" y="704170"/>
              <a:ext cx="646505" cy="506938"/>
              <a:chOff x="-41694200" y="2382950"/>
              <a:chExt cx="317425" cy="248900"/>
            </a:xfrm>
          </p:grpSpPr>
          <p:sp>
            <p:nvSpPr>
              <p:cNvPr id="19" name="Google Shape;6745;p49">
                <a:extLst>
                  <a:ext uri="{FF2B5EF4-FFF2-40B4-BE49-F238E27FC236}">
                    <a16:creationId xmlns:a16="http://schemas.microsoft.com/office/drawing/2014/main" id="{2A04C4E1-95EE-49B8-86D0-ED18E786AB1B}"/>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20" name="Google Shape;6746;p49">
                <a:extLst>
                  <a:ext uri="{FF2B5EF4-FFF2-40B4-BE49-F238E27FC236}">
                    <a16:creationId xmlns:a16="http://schemas.microsoft.com/office/drawing/2014/main" id="{D8786B25-5009-4480-8296-B752CF560293}"/>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grpSp>
      <p:pic>
        <p:nvPicPr>
          <p:cNvPr id="5" name="Picture 4">
            <a:extLst>
              <a:ext uri="{FF2B5EF4-FFF2-40B4-BE49-F238E27FC236}">
                <a16:creationId xmlns:a16="http://schemas.microsoft.com/office/drawing/2014/main" id="{A3B0CD88-98DB-4248-AE29-F2F906E5B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46" y="2126033"/>
            <a:ext cx="3445759" cy="4280301"/>
          </a:xfrm>
          <a:prstGeom prst="rect">
            <a:avLst/>
          </a:prstGeom>
        </p:spPr>
      </p:pic>
      <p:pic>
        <p:nvPicPr>
          <p:cNvPr id="11" name="Picture 10">
            <a:extLst>
              <a:ext uri="{FF2B5EF4-FFF2-40B4-BE49-F238E27FC236}">
                <a16:creationId xmlns:a16="http://schemas.microsoft.com/office/drawing/2014/main" id="{FA397778-7409-4204-9EC2-5DCDBF89C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276" y="2114711"/>
            <a:ext cx="3624218" cy="4427110"/>
          </a:xfrm>
          <a:prstGeom prst="rect">
            <a:avLst/>
          </a:prstGeom>
        </p:spPr>
      </p:pic>
      <p:pic>
        <p:nvPicPr>
          <p:cNvPr id="14" name="Picture 13">
            <a:extLst>
              <a:ext uri="{FF2B5EF4-FFF2-40B4-BE49-F238E27FC236}">
                <a16:creationId xmlns:a16="http://schemas.microsoft.com/office/drawing/2014/main" id="{AE34E43C-FF55-4C97-9B50-660F712DB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886" y="2126033"/>
            <a:ext cx="3430870" cy="4427111"/>
          </a:xfrm>
          <a:prstGeom prst="rect">
            <a:avLst/>
          </a:prstGeom>
        </p:spPr>
      </p:pic>
    </p:spTree>
    <p:extLst>
      <p:ext uri="{BB962C8B-B14F-4D97-AF65-F5344CB8AC3E}">
        <p14:creationId xmlns:p14="http://schemas.microsoft.com/office/powerpoint/2010/main" val="1713292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3B210AA-22E6-419F-A906-A72D85B0A3E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r="6420"/>
          <a:stretch/>
        </p:blipFill>
        <p:spPr>
          <a:xfrm>
            <a:off x="0" y="0"/>
            <a:ext cx="9626981" cy="6858000"/>
          </a:xfrm>
        </p:spPr>
      </p:pic>
      <p:sp>
        <p:nvSpPr>
          <p:cNvPr id="7" name="TextBox 6">
            <a:extLst>
              <a:ext uri="{FF2B5EF4-FFF2-40B4-BE49-F238E27FC236}">
                <a16:creationId xmlns:a16="http://schemas.microsoft.com/office/drawing/2014/main" id="{54CE8B76-67DE-4FD7-86A2-7F73BC1B3C78}"/>
              </a:ext>
            </a:extLst>
          </p:cNvPr>
          <p:cNvSpPr txBox="1"/>
          <p:nvPr/>
        </p:nvSpPr>
        <p:spPr>
          <a:xfrm>
            <a:off x="6333893" y="814039"/>
            <a:ext cx="5687122" cy="954107"/>
          </a:xfrm>
          <a:prstGeom prst="rect">
            <a:avLst/>
          </a:prstGeom>
          <a:noFill/>
        </p:spPr>
        <p:txBody>
          <a:bodyPr wrap="square" rtlCol="1">
            <a:spAutoFit/>
          </a:bodyPr>
          <a:lstStyle/>
          <a:p>
            <a:r>
              <a:rPr lang="en-US" sz="2800" b="1" spc="169">
                <a:solidFill>
                  <a:sysClr val="windowText" lastClr="000000"/>
                </a:solidFill>
                <a:effectLst>
                  <a:outerShdw blurRad="38100" dist="38100" dir="2700000" algn="tl">
                    <a:srgbClr val="000000">
                      <a:alpha val="43137"/>
                    </a:srgbClr>
                  </a:outerShdw>
                </a:effectLst>
                <a:latin typeface="Lato" panose="020F0502020204030203" pitchFamily="34" charset="0"/>
              </a:rPr>
              <a:t>NOTIFY THE DRIVER OF THE SEPARATION OF RAIL CARS</a:t>
            </a:r>
            <a:endParaRPr lang="ar-EG" sz="28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266524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DFAE777-B381-4095-AC85-5AB31B98C8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550" y="240703"/>
            <a:ext cx="571500" cy="733519"/>
          </a:xfrm>
          <a:prstGeom prst="rect">
            <a:avLst/>
          </a:prstGeom>
        </p:spPr>
      </p:pic>
      <p:sp>
        <p:nvSpPr>
          <p:cNvPr id="5" name="TextBox 4">
            <a:extLst>
              <a:ext uri="{FF2B5EF4-FFF2-40B4-BE49-F238E27FC236}">
                <a16:creationId xmlns:a16="http://schemas.microsoft.com/office/drawing/2014/main" id="{16065C30-8A6F-45C3-879E-CB1AC2D5FACF}"/>
              </a:ext>
            </a:extLst>
          </p:cNvPr>
          <p:cNvSpPr txBox="1"/>
          <p:nvPr/>
        </p:nvSpPr>
        <p:spPr>
          <a:xfrm>
            <a:off x="1483112" y="571094"/>
            <a:ext cx="10169913" cy="2131353"/>
          </a:xfrm>
          <a:prstGeom prst="rect">
            <a:avLst/>
          </a:prstGeom>
          <a:noFill/>
        </p:spPr>
        <p:txBody>
          <a:bodyPr wrap="square" rtlCol="1">
            <a:spAutoFit/>
          </a:bodyPr>
          <a:lstStyle/>
          <a:p>
            <a:pPr marL="0" marR="0">
              <a:lnSpc>
                <a:spcPts val="27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a:solidFill>
                  <a:schemeClr val="accent2">
                    <a:lumMod val="60000"/>
                    <a:lumOff val="40000"/>
                  </a:schemeClr>
                </a:solidFill>
                <a:effectLst/>
                <a:latin typeface="inherit"/>
                <a:ea typeface="Times New Roman" panose="02020603050405020304" pitchFamily="18" charset="0"/>
                <a:cs typeface="Courier New" panose="02070309020205020404" pitchFamily="49" charset="0"/>
              </a:rPr>
              <a:t> </a:t>
            </a:r>
            <a:endParaRPr lang="en-US" sz="2000">
              <a:solidFill>
                <a:schemeClr val="accent2">
                  <a:lumMod val="60000"/>
                  <a:lumOff val="40000"/>
                </a:schemeClr>
              </a:solidFill>
              <a:effectLst/>
              <a:latin typeface="Cairo SemiBold" panose="00000700000000000000" pitchFamily="2" charset="-78"/>
              <a:ea typeface="Times New Roman" panose="02020603050405020304" pitchFamily="18" charset="0"/>
              <a:cs typeface="Cairo SemiBold" panose="00000700000000000000" pitchFamily="2" charset="-78"/>
            </a:endParaRPr>
          </a:p>
          <a:p>
            <a:pPr marL="285750" marR="0" indent="-285750">
              <a:lnSpc>
                <a:spcPct val="150000"/>
              </a:lnSpc>
              <a:spcBef>
                <a:spcPts val="0"/>
              </a:spcBef>
              <a:spcAft>
                <a:spcPts val="0"/>
              </a:spcAft>
              <a:buFont typeface="Wingdings" panose="05000000000000000000" pitchFamily="2" charset="2"/>
              <a:buChar char="Ø"/>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a:solidFill>
                  <a:schemeClr val="accent2">
                    <a:lumMod val="60000"/>
                    <a:lumOff val="40000"/>
                  </a:schemeClr>
                </a:solidFill>
                <a:effectLst/>
                <a:latin typeface="Cairo SemiBold" panose="00000700000000000000" pitchFamily="2" charset="-78"/>
                <a:ea typeface="Times New Roman" panose="02020603050405020304" pitchFamily="18" charset="0"/>
                <a:cs typeface="Cairo SemiBold" panose="00000700000000000000" pitchFamily="2" charset="-78"/>
              </a:rPr>
              <a:t>Knowing the communication between the cars and if a car was separated from the train.</a:t>
            </a:r>
          </a:p>
          <a:p>
            <a:pPr marL="285750" marR="0" indent="-285750">
              <a:lnSpc>
                <a:spcPct val="150000"/>
              </a:lnSpc>
              <a:spcBef>
                <a:spcPts val="0"/>
              </a:spcBef>
              <a:spcAft>
                <a:spcPts val="0"/>
              </a:spcAft>
              <a:buFont typeface="Wingdings" panose="05000000000000000000" pitchFamily="2" charset="2"/>
              <a:buChar char="Ø"/>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a:solidFill>
                  <a:schemeClr val="accent2">
                    <a:lumMod val="60000"/>
                    <a:lumOff val="40000"/>
                  </a:schemeClr>
                </a:solidFill>
                <a:effectLst/>
                <a:latin typeface="Cairo SemiBold" panose="00000700000000000000" pitchFamily="2" charset="-78"/>
                <a:ea typeface="Times New Roman" panose="02020603050405020304" pitchFamily="18" charset="0"/>
                <a:cs typeface="Cairo SemiBold" panose="00000700000000000000" pitchFamily="2" charset="-78"/>
              </a:rPr>
              <a:t>We can control whether the cars on the train are on or off</a:t>
            </a:r>
          </a:p>
          <a:p>
            <a:pPr marL="285750" marR="0" indent="-285750">
              <a:lnSpc>
                <a:spcPct val="150000"/>
              </a:lnSpc>
              <a:spcBef>
                <a:spcPts val="0"/>
              </a:spcBef>
              <a:spcAft>
                <a:spcPts val="0"/>
              </a:spcAft>
              <a:buFont typeface="Wingdings" panose="05000000000000000000" pitchFamily="2" charset="2"/>
              <a:buChar char="Ø"/>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a:solidFill>
                  <a:schemeClr val="accent2">
                    <a:lumMod val="60000"/>
                    <a:lumOff val="40000"/>
                  </a:schemeClr>
                </a:solidFill>
                <a:effectLst/>
                <a:latin typeface="Cairo SemiBold" panose="00000700000000000000" pitchFamily="2" charset="-78"/>
                <a:ea typeface="Times New Roman" panose="02020603050405020304" pitchFamily="18" charset="0"/>
                <a:cs typeface="Cairo SemiBold" panose="00000700000000000000" pitchFamily="2" charset="-78"/>
              </a:rPr>
              <a:t>By placing a LED in each car, and when the car is separated, the LED is Turned off . </a:t>
            </a:r>
          </a:p>
          <a:p>
            <a:endParaRPr lang="ar-EG" sz="2000">
              <a:solidFill>
                <a:schemeClr val="accent2">
                  <a:lumMod val="60000"/>
                  <a:lumOff val="40000"/>
                </a:schemeClr>
              </a:solidFill>
            </a:endParaRPr>
          </a:p>
        </p:txBody>
      </p:sp>
      <p:sp>
        <p:nvSpPr>
          <p:cNvPr id="10" name="TextBox 9">
            <a:extLst>
              <a:ext uri="{FF2B5EF4-FFF2-40B4-BE49-F238E27FC236}">
                <a16:creationId xmlns:a16="http://schemas.microsoft.com/office/drawing/2014/main" id="{1A564AC2-EA47-44CA-A4DB-6B7D50D78964}"/>
              </a:ext>
            </a:extLst>
          </p:cNvPr>
          <p:cNvSpPr txBox="1"/>
          <p:nvPr/>
        </p:nvSpPr>
        <p:spPr>
          <a:xfrm>
            <a:off x="972688" y="2508372"/>
            <a:ext cx="9824224" cy="1263936"/>
          </a:xfrm>
          <a:prstGeom prst="rect">
            <a:avLst/>
          </a:prstGeom>
          <a:noFill/>
        </p:spPr>
        <p:txBody>
          <a:bodyPr wrap="square" rtlCol="1">
            <a:spAutoFit/>
          </a:bodyPr>
          <a:lstStyle/>
          <a:p>
            <a:pPr marR="0" algn="ctr">
              <a:lnSpc>
                <a:spcPct val="107000"/>
              </a:lnSpc>
              <a:spcBef>
                <a:spcPts val="0"/>
              </a:spcBef>
              <a:spcAft>
                <a:spcPts val="800"/>
              </a:spcAft>
            </a:pPr>
            <a:r>
              <a:rPr lang="en-US" sz="2000">
                <a:solidFill>
                  <a:schemeClr val="bg1">
                    <a:lumMod val="85000"/>
                  </a:schemeClr>
                </a:solidFill>
                <a:effectLst>
                  <a:outerShdw blurRad="38100" dist="38100" dir="2700000" algn="tl">
                    <a:srgbClr val="000000">
                      <a:alpha val="43137"/>
                    </a:srgbClr>
                  </a:outerShdw>
                </a:effectLst>
                <a:latin typeface="Sinkin Sans 500 Medium" pitchFamily="50" charset="0"/>
                <a:ea typeface="Times New Roman" panose="02020603050405020304" pitchFamily="18" charset="0"/>
                <a:cs typeface="Arial" panose="020B0604020202020204" pitchFamily="34" charset="0"/>
              </a:rPr>
              <a:t>CONNECTION FOR THE LED</a:t>
            </a:r>
          </a:p>
          <a:p>
            <a:pPr marR="0" algn="ctr">
              <a:lnSpc>
                <a:spcPct val="107000"/>
              </a:lnSpc>
              <a:spcBef>
                <a:spcPts val="0"/>
              </a:spcBef>
              <a:spcAft>
                <a:spcPts val="800"/>
              </a:spcAft>
            </a:pPr>
            <a:r>
              <a:rPr lang="en-US" sz="2000">
                <a:solidFill>
                  <a:schemeClr val="bg1">
                    <a:lumMod val="85000"/>
                  </a:schemeClr>
                </a:solidFill>
                <a:effectLst>
                  <a:outerShdw blurRad="38100" dist="38100" dir="2700000" algn="tl">
                    <a:srgbClr val="000000">
                      <a:alpha val="43137"/>
                    </a:srgbClr>
                  </a:outerShdw>
                </a:effectLst>
                <a:latin typeface="Cairo SemiBold" panose="00000700000000000000" pitchFamily="2" charset="-78"/>
                <a:cs typeface="Cairo SemiBold" panose="00000700000000000000" pitchFamily="2" charset="-78"/>
              </a:rPr>
              <a:t>We control the LED by connecting it to a battery with the train car</a:t>
            </a:r>
          </a:p>
          <a:p>
            <a:endParaRPr lang="ar-EG" sz="2000">
              <a:solidFill>
                <a:schemeClr val="bg1">
                  <a:lumMod val="85000"/>
                </a:schemeClr>
              </a:solidFill>
              <a:effectLst>
                <a:outerShdw blurRad="38100" dist="38100" dir="2700000" algn="tl">
                  <a:srgbClr val="000000">
                    <a:alpha val="43137"/>
                  </a:srgbClr>
                </a:outerShdw>
              </a:effectLst>
            </a:endParaRPr>
          </a:p>
        </p:txBody>
      </p:sp>
      <p:sp>
        <p:nvSpPr>
          <p:cNvPr id="11" name="Rectangle 1">
            <a:extLst>
              <a:ext uri="{FF2B5EF4-FFF2-40B4-BE49-F238E27FC236}">
                <a16:creationId xmlns:a16="http://schemas.microsoft.com/office/drawing/2014/main" id="{77B5B429-2A6F-4C74-9270-01FB71EE0959}"/>
              </a:ext>
            </a:extLst>
          </p:cNvPr>
          <p:cNvSpPr>
            <a:spLocks noChangeArrowheads="1"/>
          </p:cNvSpPr>
          <p:nvPr/>
        </p:nvSpPr>
        <p:spPr bwMode="auto">
          <a:xfrm>
            <a:off x="1610050" y="3554757"/>
            <a:ext cx="8549500" cy="730969"/>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R="0" lvl="0" algn="ctr" eaLnBrk="1" fontAlgn="base" hangingPunct="1">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ar-EG" sz="2000">
                <a:solidFill>
                  <a:schemeClr val="bg1">
                    <a:lumMod val="85000"/>
                  </a:schemeClr>
                </a:solidFill>
                <a:effectLst>
                  <a:outerShdw blurRad="38100" dist="38100" dir="2700000" algn="tl">
                    <a:srgbClr val="000000">
                      <a:alpha val="43137"/>
                    </a:srgbClr>
                  </a:outerShdw>
                </a:effectLst>
                <a:latin typeface="Sinkin Sans 500 Medium" pitchFamily="50" charset="0"/>
                <a:cs typeface="Arial" panose="020B0604020202020204" pitchFamily="34" charset="0"/>
              </a:rPr>
              <a:t>COMPONENTS FOR 3 CARS</a:t>
            </a:r>
          </a:p>
          <a:p>
            <a:pPr marR="0" lvl="0" indent="-285750" algn="ctr" eaLnBrk="1" fontAlgn="base" hangingPunct="1">
              <a:lnSpc>
                <a:spcPct val="150000"/>
              </a:lnSpc>
              <a:spcBef>
                <a:spcPct val="0"/>
              </a:spcBef>
              <a:spcAft>
                <a:spcPct val="0"/>
              </a:spcAft>
              <a:buClrTx/>
              <a:buSzTx/>
              <a:buFont typeface="Wingdings" panose="05000000000000000000" pitchFamily="2" charset="2"/>
              <a:buChar char="ü"/>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ar-EG" sz="2000">
                <a:solidFill>
                  <a:schemeClr val="bg1">
                    <a:lumMod val="85000"/>
                  </a:schemeClr>
                </a:solidFill>
                <a:effectLst>
                  <a:outerShdw blurRad="38100" dist="38100" dir="2700000" algn="tl">
                    <a:srgbClr val="000000">
                      <a:alpha val="43137"/>
                    </a:srgbClr>
                  </a:outerShdw>
                </a:effectLst>
                <a:latin typeface="Sinkin Sans 500 Medium" pitchFamily="50" charset="0"/>
                <a:cs typeface="Arial" panose="020B0604020202020204" pitchFamily="34" charset="0"/>
              </a:rPr>
              <a:t>6 LED -- 1 battery  -- Display for 6 LED </a:t>
            </a:r>
          </a:p>
        </p:txBody>
      </p:sp>
      <p:sp>
        <p:nvSpPr>
          <p:cNvPr id="12" name="TextBox 11">
            <a:extLst>
              <a:ext uri="{FF2B5EF4-FFF2-40B4-BE49-F238E27FC236}">
                <a16:creationId xmlns:a16="http://schemas.microsoft.com/office/drawing/2014/main" id="{0A1FE71E-5962-4343-88C3-DDC745389F3E}"/>
              </a:ext>
            </a:extLst>
          </p:cNvPr>
          <p:cNvSpPr txBox="1"/>
          <p:nvPr/>
        </p:nvSpPr>
        <p:spPr>
          <a:xfrm>
            <a:off x="1879383" y="340318"/>
            <a:ext cx="4064821" cy="584775"/>
          </a:xfrm>
          <a:prstGeom prst="rect">
            <a:avLst/>
          </a:prstGeom>
          <a:noFill/>
        </p:spPr>
        <p:txBody>
          <a:bodyPr wrap="square" rtlCol="1">
            <a:spAutoFit/>
          </a:bodyPr>
          <a:lstStyle/>
          <a:p>
            <a:r>
              <a:rPr lang="en-US" sz="3200">
                <a:solidFill>
                  <a:schemeClr val="bg1"/>
                </a:solidFill>
                <a:effectLst>
                  <a:outerShdw blurRad="38100" dist="38100" dir="2700000" algn="tl">
                    <a:srgbClr val="000000">
                      <a:alpha val="43137"/>
                    </a:srgbClr>
                  </a:outerShdw>
                </a:effectLst>
                <a:latin typeface="Sinkin Sans 500 Medium" pitchFamily="50" charset="0"/>
                <a:ea typeface="Times New Roman" panose="02020603050405020304" pitchFamily="18" charset="0"/>
                <a:cs typeface="Cairo SemiBold" panose="00000700000000000000" pitchFamily="2" charset="-78"/>
              </a:rPr>
              <a:t> CIRCUIT IDEA</a:t>
            </a:r>
            <a:endParaRPr lang="ar-EG" sz="3200">
              <a:solidFill>
                <a:schemeClr val="bg1"/>
              </a:solidFill>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C669E718-F041-4B45-91D3-A0C6E8E79B1F}"/>
              </a:ext>
            </a:extLst>
          </p:cNvPr>
          <p:cNvSpPr txBox="1"/>
          <p:nvPr/>
        </p:nvSpPr>
        <p:spPr>
          <a:xfrm>
            <a:off x="702527" y="4993615"/>
            <a:ext cx="11356640" cy="2031325"/>
          </a:xfrm>
          <a:prstGeom prst="rect">
            <a:avLst/>
          </a:prstGeom>
          <a:noFill/>
        </p:spPr>
        <p:txBody>
          <a:bodyPr wrap="square" rtlCol="1">
            <a:spAutoFit/>
          </a:bodyPr>
          <a:lstStyle/>
          <a:p>
            <a:pPr marL="285750" indent="-285750">
              <a:lnSpc>
                <a:spcPct val="150000"/>
              </a:lnSpc>
              <a:buFont typeface="Wingdings" panose="05000000000000000000" pitchFamily="2" charset="2"/>
              <a:buChar char="Ø"/>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solidFill>
                  <a:schemeClr val="bg1">
                    <a:lumMod val="85000"/>
                  </a:schemeClr>
                </a:solidFill>
                <a:latin typeface="Cairo SemiBold" panose="00000700000000000000" pitchFamily="2" charset="-78"/>
                <a:cs typeface="Cairo SemiBold" panose="00000700000000000000" pitchFamily="2" charset="-78"/>
              </a:rPr>
              <a:t>Connecting  LED positive to battery positive and LED negative to  battery negative from the car . </a:t>
            </a:r>
          </a:p>
          <a:p>
            <a:pPr marL="285750" indent="-285750">
              <a:lnSpc>
                <a:spcPct val="150000"/>
              </a:lnSpc>
              <a:buFont typeface="Wingdings" panose="05000000000000000000" pitchFamily="2" charset="2"/>
              <a:buChar char="Ø"/>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solidFill>
                  <a:schemeClr val="bg1">
                    <a:lumMod val="85000"/>
                  </a:schemeClr>
                </a:solidFill>
                <a:latin typeface="Cairo SemiBold" panose="00000700000000000000" pitchFamily="2" charset="-78"/>
                <a:cs typeface="Cairo SemiBold" panose="00000700000000000000" pitchFamily="2" charset="-78"/>
              </a:rPr>
              <a:t>Each LED of a car and with the battery. </a:t>
            </a:r>
          </a:p>
          <a:p>
            <a:pPr marL="285750" indent="-285750">
              <a:lnSpc>
                <a:spcPct val="150000"/>
              </a:lnSpc>
              <a:buFont typeface="Wingdings" panose="05000000000000000000" pitchFamily="2" charset="2"/>
              <a:buChar char="Ø"/>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solidFill>
                  <a:schemeClr val="bg1">
                    <a:lumMod val="85000"/>
                  </a:schemeClr>
                </a:solidFill>
                <a:latin typeface="Cairo SemiBold" panose="00000700000000000000" pitchFamily="2" charset="-78"/>
                <a:cs typeface="Cairo SemiBold" panose="00000700000000000000" pitchFamily="2" charset="-78"/>
              </a:rPr>
              <a:t>Then we connect  LED from  car to  LED that the driver can see it in the driving car, Each LED from the cars is connected to the LED in the display in the driving car via positive with positive and negative with negative </a:t>
            </a:r>
            <a:r>
              <a:rPr lang="en-US" sz="1800">
                <a:solidFill>
                  <a:schemeClr val="bg1">
                    <a:lumMod val="85000"/>
                  </a:schemeClr>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solidFill>
                <a:schemeClr val="bg1">
                  <a:lumMod val="85000"/>
                </a:schemeClr>
              </a:solidFill>
              <a:effectLst/>
              <a:latin typeface="Calibri" panose="020F0502020204030204" pitchFamily="34" charset="0"/>
              <a:ea typeface="Times New Roman" panose="02020603050405020304" pitchFamily="18" charset="0"/>
              <a:cs typeface="Arial" panose="020B0604020202020204" pitchFamily="34" charset="0"/>
            </a:endParaRPr>
          </a:p>
          <a:p>
            <a:endParaRPr lang="ar-EG">
              <a:solidFill>
                <a:schemeClr val="bg1">
                  <a:lumMod val="85000"/>
                </a:schemeClr>
              </a:solidFill>
            </a:endParaRPr>
          </a:p>
        </p:txBody>
      </p:sp>
      <p:sp>
        <p:nvSpPr>
          <p:cNvPr id="17" name="TextBox 16">
            <a:extLst>
              <a:ext uri="{FF2B5EF4-FFF2-40B4-BE49-F238E27FC236}">
                <a16:creationId xmlns:a16="http://schemas.microsoft.com/office/drawing/2014/main" id="{8A7BC526-9759-421A-A0DC-1922FECA5D87}"/>
              </a:ext>
            </a:extLst>
          </p:cNvPr>
          <p:cNvSpPr txBox="1"/>
          <p:nvPr/>
        </p:nvSpPr>
        <p:spPr>
          <a:xfrm>
            <a:off x="4598726" y="4535443"/>
            <a:ext cx="3938683" cy="677108"/>
          </a:xfrm>
          <a:prstGeom prst="rect">
            <a:avLst/>
          </a:prstGeom>
          <a:noFill/>
        </p:spPr>
        <p:txBody>
          <a:bodyPr wrap="square" rtlCol="1">
            <a:spAutoFit/>
          </a:bodyPr>
          <a:lstStyle/>
          <a:p>
            <a:r>
              <a:rPr lang="en-US" sz="2000">
                <a:solidFill>
                  <a:schemeClr val="bg1">
                    <a:lumMod val="85000"/>
                  </a:schemeClr>
                </a:solidFill>
                <a:effectLst>
                  <a:outerShdw blurRad="38100" dist="38100" dir="2700000" algn="tl">
                    <a:srgbClr val="000000">
                      <a:alpha val="43137"/>
                    </a:srgbClr>
                  </a:outerShdw>
                </a:effectLst>
                <a:latin typeface="Sinkin Sans 500 Medium" pitchFamily="50" charset="0"/>
                <a:cs typeface="Arial" panose="020B0604020202020204" pitchFamily="34" charset="0"/>
              </a:rPr>
              <a:t>CONNECTION </a:t>
            </a:r>
          </a:p>
          <a:p>
            <a:endParaRPr lang="ar-EG"/>
          </a:p>
        </p:txBody>
      </p:sp>
    </p:spTree>
    <p:extLst>
      <p:ext uri="{BB962C8B-B14F-4D97-AF65-F5344CB8AC3E}">
        <p14:creationId xmlns:p14="http://schemas.microsoft.com/office/powerpoint/2010/main" val="42784175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تصوير جوى للقطار الروسى على خطوط السكك الحديدية_- سكك_حديد_جديدة ( 720p )">
            <a:hlinkClick r:id="" action="ppaction://media"/>
            <a:extLst>
              <a:ext uri="{FF2B5EF4-FFF2-40B4-BE49-F238E27FC236}">
                <a16:creationId xmlns:a16="http://schemas.microsoft.com/office/drawing/2014/main" id="{7490A637-7801-4525-9BB7-EB9976DDC5BF}"/>
              </a:ext>
            </a:extLst>
          </p:cNvPr>
          <p:cNvPicPr>
            <a:picLocks noChangeAspect="1"/>
          </p:cNvPicPr>
          <p:nvPr>
            <a:videoFile r:link="rId1"/>
            <p:extLst>
              <p:ext uri="{DAA4B4D4-6D71-4841-9C94-3DE7FCFB9230}">
                <p14:media xmlns:p14="http://schemas.microsoft.com/office/powerpoint/2010/main" r:embed="rId2">
                  <p14:trim end="104024"/>
                  <p14:fade in="500" out="500"/>
                </p14:media>
              </p:ext>
            </p:extLst>
          </p:nvPr>
        </p:nvPicPr>
        <p:blipFill>
          <a:blip r:embed="rId4"/>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566BDA7C-781E-4685-8995-D280D20B3076}"/>
              </a:ext>
            </a:extLst>
          </p:cNvPr>
          <p:cNvSpPr txBox="1"/>
          <p:nvPr/>
        </p:nvSpPr>
        <p:spPr>
          <a:xfrm>
            <a:off x="2701383" y="2608715"/>
            <a:ext cx="7591192" cy="1200329"/>
          </a:xfrm>
          <a:prstGeom prst="rect">
            <a:avLst/>
          </a:prstGeom>
          <a:noFill/>
        </p:spPr>
        <p:txBody>
          <a:bodyPr wrap="square">
            <a:spAutoFit/>
          </a:bodyPr>
          <a:lstStyle/>
          <a:p>
            <a:r>
              <a:rPr lang="en-US" altLang="ko-KR" sz="7200" b="1">
                <a:solidFill>
                  <a:schemeClr val="tx1">
                    <a:lumMod val="95000"/>
                    <a:lumOff val="5000"/>
                  </a:schemeClr>
                </a:solidFill>
                <a:effectLst>
                  <a:outerShdw blurRad="38100" dist="38100" dir="2700000" algn="tl">
                    <a:srgbClr val="000000">
                      <a:alpha val="43137"/>
                    </a:srgbClr>
                  </a:outerShdw>
                </a:effectLst>
                <a:latin typeface="Dance" pitchFamily="2" charset="0"/>
                <a:cs typeface="Arial" pitchFamily="34" charset="0"/>
              </a:rPr>
              <a:t>INTRODUCTION</a:t>
            </a:r>
            <a:endParaRPr lang="ar-EG" sz="7200">
              <a:solidFill>
                <a:schemeClr val="tx1">
                  <a:lumMod val="95000"/>
                  <a:lumOff val="5000"/>
                </a:schemeClr>
              </a:solidFill>
              <a:effectLst>
                <a:outerShdw blurRad="38100" dist="38100" dir="2700000" algn="tl">
                  <a:srgbClr val="000000">
                    <a:alpha val="43137"/>
                  </a:srgbClr>
                </a:outerShdw>
              </a:effectLst>
              <a:latin typeface="Dance" pitchFamily="2" charset="0"/>
            </a:endParaRPr>
          </a:p>
        </p:txBody>
      </p:sp>
    </p:spTree>
    <p:extLst>
      <p:ext uri="{BB962C8B-B14F-4D97-AF65-F5344CB8AC3E}">
        <p14:creationId xmlns:p14="http://schemas.microsoft.com/office/powerpoint/2010/main" val="339898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5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텍스트 개체 틀 37">
            <a:extLst>
              <a:ext uri="{FF2B5EF4-FFF2-40B4-BE49-F238E27FC236}">
                <a16:creationId xmlns:a16="http://schemas.microsoft.com/office/drawing/2014/main" id="{C605B190-E8FF-4684-B673-A205901FA4B2}"/>
              </a:ext>
            </a:extLst>
          </p:cNvPr>
          <p:cNvSpPr txBox="1">
            <a:spLocks/>
          </p:cNvSpPr>
          <p:nvPr/>
        </p:nvSpPr>
        <p:spPr>
          <a:xfrm>
            <a:off x="1016007" y="1850430"/>
            <a:ext cx="2408984" cy="28803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solidFill>
                  <a:schemeClr val="accent3"/>
                </a:solidFill>
              </a:rPr>
              <a:t>Progress Company</a:t>
            </a:r>
          </a:p>
        </p:txBody>
      </p:sp>
      <p:sp>
        <p:nvSpPr>
          <p:cNvPr id="23" name="TextBox 22">
            <a:extLst>
              <a:ext uri="{FF2B5EF4-FFF2-40B4-BE49-F238E27FC236}">
                <a16:creationId xmlns:a16="http://schemas.microsoft.com/office/drawing/2014/main" id="{26BD70B8-B7EC-4B8B-8315-69D8115178CD}"/>
              </a:ext>
            </a:extLst>
          </p:cNvPr>
          <p:cNvSpPr txBox="1"/>
          <p:nvPr/>
        </p:nvSpPr>
        <p:spPr>
          <a:xfrm>
            <a:off x="5068228" y="851434"/>
            <a:ext cx="6354571" cy="2215991"/>
          </a:xfrm>
          <a:prstGeom prst="rect">
            <a:avLst/>
          </a:prstGeom>
          <a:noFill/>
        </p:spPr>
        <p:txBody>
          <a:bodyPr wrap="square" lIns="48000" tIns="0" rIns="24000" bIns="0" rtlCol="0">
            <a:spAutoFit/>
          </a:bodyPr>
          <a:lstStyle/>
          <a:p>
            <a:pPr algn="r"/>
            <a:r>
              <a:rPr lang="ar-SA">
                <a:solidFill>
                  <a:schemeClr val="bg1">
                    <a:lumMod val="95000"/>
                  </a:schemeClr>
                </a:solidFill>
                <a:effectLst/>
                <a:latin typeface="GE SS Two Medium" panose="020A0503020102020204" pitchFamily="18" charset="-78"/>
                <a:ea typeface="GE SS Two Medium" panose="020A0503020102020204" pitchFamily="18" charset="-78"/>
                <a:cs typeface="GE SS Two Medium" panose="020A0503020102020204" pitchFamily="18" charset="-78"/>
              </a:rPr>
              <a:t>الهيئة القومية لسكك حديد مصر (س ح م ) تم تاسيسها في عام 1853 و أشرف علي بنائها الخدويوي اسماعيل وهي شركة قطاع عام تمتلكها الحكومة المصرية بالكامل و تشغّل خطوط السكك الحديد المصرية والتي هي الثانية في العالم حيث تأسست بعد تأسيس السكك الحديد البريطانية بفترة وجيزة  تعاني اليوم من خلل في منظومة الصيانة و تداعيات إهمال أصابها على مدى عقود فاتت  مما يجعل معدل الحوادث عليها أعلى بكثير من نسب باقي دول العالم</a:t>
            </a:r>
            <a:endParaRPr lang="ko-KR" altLang="en-US" dirty="0">
              <a:solidFill>
                <a:schemeClr val="bg1">
                  <a:lumMod val="95000"/>
                </a:schemeClr>
              </a:solidFill>
              <a:latin typeface="+mj-lt"/>
              <a:cs typeface="Arial" pitchFamily="34" charset="0"/>
            </a:endParaRPr>
          </a:p>
        </p:txBody>
      </p:sp>
      <p:sp>
        <p:nvSpPr>
          <p:cNvPr id="3" name="TextBox 2">
            <a:extLst>
              <a:ext uri="{FF2B5EF4-FFF2-40B4-BE49-F238E27FC236}">
                <a16:creationId xmlns:a16="http://schemas.microsoft.com/office/drawing/2014/main" id="{894DFA16-82E7-4AA5-9F5C-E4CAFA81359F}"/>
              </a:ext>
            </a:extLst>
          </p:cNvPr>
          <p:cNvSpPr txBox="1"/>
          <p:nvPr/>
        </p:nvSpPr>
        <p:spPr>
          <a:xfrm>
            <a:off x="4432610" y="4092497"/>
            <a:ext cx="6990189" cy="2308324"/>
          </a:xfrm>
          <a:prstGeom prst="rect">
            <a:avLst/>
          </a:prstGeom>
          <a:noFill/>
        </p:spPr>
        <p:txBody>
          <a:bodyPr wrap="square" rtlCol="1">
            <a:spAutoFit/>
          </a:bodyPr>
          <a:lstStyle/>
          <a:p>
            <a:pPr algn="r"/>
            <a:r>
              <a:rPr lang="ar-SA" sz="1600">
                <a:solidFill>
                  <a:srgbClr val="0680C3"/>
                </a:solidFill>
                <a:latin typeface="GE SS Two Medium" panose="020A0503020102020204" pitchFamily="18" charset="-78"/>
                <a:ea typeface="GE SS Two Medium" panose="020A0503020102020204" pitchFamily="18" charset="-78"/>
                <a:cs typeface="GE SS Two Medium" panose="020A0503020102020204" pitchFamily="18" charset="-78"/>
              </a:rPr>
              <a:t>و يبلغ عدد المحطات والمواقف  و نقط البلوك على الشبكة أكثر من 705 محطة منها عشرون محطة رئيسية في عواصم المحافظات في الدلتا والقناة و الوجه القبلي  وبذلك تربط شبكة السكك الحديدية الوادي من أقصاة إلى أدناة على طول أكثر من 1000 كيلو متر و تصل الخطوط الحديدية بين معظم المراكز العمرانية و الاقتصادية في البلاد مثل الموانئ على البحرين الأحمر و المتوسط و مراكز الشحن الخام و المصانع  فضلا عن جميع المدن و المراكز الأخرى  في شبكة هائلة و متسعة من الطرق الحديدية الحديثة المجهزة لتشغيل جميع أنواع القطارات ذات السرعات العالية عليها</a:t>
            </a:r>
            <a:r>
              <a:rPr lang="ar-EG" sz="1600">
                <a:solidFill>
                  <a:srgbClr val="0680C3"/>
                </a:solidFill>
                <a:latin typeface="GE SS Two Medium" panose="020A0503020102020204" pitchFamily="18" charset="-78"/>
                <a:ea typeface="GE SS Two Medium" panose="020A0503020102020204" pitchFamily="18" charset="-78"/>
                <a:cs typeface="GE SS Two Medium" panose="020A0503020102020204" pitchFamily="18" charset="-78"/>
              </a:rPr>
              <a:t>. </a:t>
            </a:r>
            <a:r>
              <a:rPr lang="en-GB" sz="1600">
                <a:solidFill>
                  <a:srgbClr val="0680C3"/>
                </a:solidFill>
                <a:latin typeface="GE SS Two Medium" panose="020A0503020102020204" pitchFamily="18" charset="-78"/>
                <a:ea typeface="GE SS Two Medium" panose="020A0503020102020204" pitchFamily="18" charset="-78"/>
                <a:cs typeface="GE SS Two Medium" panose="020A0503020102020204" pitchFamily="18" charset="-78"/>
              </a:rPr>
              <a:t>لتأمين السلامة ولمنع الحوادث نحتاج إلى أنظمة تحكم بمسار القطار</a:t>
            </a:r>
            <a:endParaRPr lang="ar-EG" sz="1600">
              <a:solidFill>
                <a:srgbClr val="0680C3"/>
              </a:solidFill>
            </a:endParaRPr>
          </a:p>
        </p:txBody>
      </p:sp>
      <p:pic>
        <p:nvPicPr>
          <p:cNvPr id="28" name="Picture Placeholder 27">
            <a:extLst>
              <a:ext uri="{FF2B5EF4-FFF2-40B4-BE49-F238E27FC236}">
                <a16:creationId xmlns:a16="http://schemas.microsoft.com/office/drawing/2014/main" id="{050877D0-65BD-4FA9-8580-EF854FF83718}"/>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330" r="47532" b="-330"/>
          <a:stretch/>
        </p:blipFill>
        <p:spPr>
          <a:xfrm>
            <a:off x="902288" y="1883517"/>
            <a:ext cx="2955610" cy="3753256"/>
          </a:xfrm>
        </p:spPr>
      </p:pic>
      <p:grpSp>
        <p:nvGrpSpPr>
          <p:cNvPr id="29" name="Group 28">
            <a:extLst>
              <a:ext uri="{FF2B5EF4-FFF2-40B4-BE49-F238E27FC236}">
                <a16:creationId xmlns:a16="http://schemas.microsoft.com/office/drawing/2014/main" id="{1CC9D233-4F53-4A05-A86F-DE939B289575}"/>
              </a:ext>
            </a:extLst>
          </p:cNvPr>
          <p:cNvGrpSpPr/>
          <p:nvPr/>
        </p:nvGrpSpPr>
        <p:grpSpPr>
          <a:xfrm>
            <a:off x="11598475" y="684252"/>
            <a:ext cx="410944" cy="490482"/>
            <a:chOff x="3570" y="619306"/>
            <a:chExt cx="4703649" cy="5614032"/>
          </a:xfrm>
          <a:solidFill>
            <a:schemeClr val="bg1">
              <a:lumMod val="85000"/>
            </a:schemeClr>
          </a:solidFill>
        </p:grpSpPr>
        <p:sp>
          <p:nvSpPr>
            <p:cNvPr id="30" name="Freeform: Shape 29">
              <a:extLst>
                <a:ext uri="{FF2B5EF4-FFF2-40B4-BE49-F238E27FC236}">
                  <a16:creationId xmlns:a16="http://schemas.microsoft.com/office/drawing/2014/main" id="{4A2EAE72-0617-47B9-AF9D-22D050E1CD0C}"/>
                </a:ext>
              </a:extLst>
            </p:cNvPr>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CED4DD4-AAFC-4461-ABD4-B7C932DA4EC2}"/>
                </a:ext>
              </a:extLst>
            </p:cNvPr>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B19051F-347B-429A-82B8-E5A16630286F}"/>
                </a:ext>
              </a:extLst>
            </p:cNvPr>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1AF5761-0B78-4B2B-8065-7BA94990566D}"/>
                </a:ext>
              </a:extLst>
            </p:cNvPr>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CCF4C60-8FC5-47E3-9F2F-CD3994B51B3B}"/>
                </a:ext>
              </a:extLst>
            </p:cNvPr>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Tree>
    <p:extLst>
      <p:ext uri="{BB962C8B-B14F-4D97-AF65-F5344CB8AC3E}">
        <p14:creationId xmlns:p14="http://schemas.microsoft.com/office/powerpoint/2010/main" val="21475422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righ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387ABC74-7933-4C10-B06C-BB303AEC274E}"/>
              </a:ext>
            </a:extLst>
          </p:cNvPr>
          <p:cNvSpPr/>
          <p:nvPr/>
        </p:nvSpPr>
        <p:spPr>
          <a:xfrm>
            <a:off x="21789" y="3431519"/>
            <a:ext cx="3165769" cy="221726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noFill/>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ar-EG" sz="4800">
                <a:latin typeface="GE SS Two Medium" panose="020A0503020102020204" pitchFamily="18" charset="-78"/>
                <a:ea typeface="GE SS Two Medium" panose="020A0503020102020204" pitchFamily="18" charset="-78"/>
                <a:cs typeface="GE SS Two Medium" panose="020A0503020102020204" pitchFamily="18" charset="-78"/>
              </a:rPr>
              <a:t>بعض حوادث سكك حديد مصر</a:t>
            </a:r>
            <a:endParaRPr lang="en-US" sz="4800" dirty="0">
              <a:latin typeface="GE SS Two Medium" panose="020A0503020102020204" pitchFamily="18" charset="-78"/>
              <a:ea typeface="GE SS Two Medium" panose="020A0503020102020204" pitchFamily="18" charset="-78"/>
              <a:cs typeface="GE SS Two Medium" panose="020A0503020102020204" pitchFamily="18" charset="-78"/>
            </a:endParaRPr>
          </a:p>
        </p:txBody>
      </p:sp>
      <p:grpSp>
        <p:nvGrpSpPr>
          <p:cNvPr id="5" name="Group 4">
            <a:extLst>
              <a:ext uri="{FF2B5EF4-FFF2-40B4-BE49-F238E27FC236}">
                <a16:creationId xmlns:a16="http://schemas.microsoft.com/office/drawing/2014/main" id="{2F13A143-FABB-4419-8242-942D0B28963F}"/>
              </a:ext>
            </a:extLst>
          </p:cNvPr>
          <p:cNvGrpSpPr/>
          <p:nvPr/>
        </p:nvGrpSpPr>
        <p:grpSpPr>
          <a:xfrm>
            <a:off x="1280400" y="1953217"/>
            <a:ext cx="419949" cy="419949"/>
            <a:chOff x="2037500" y="3040187"/>
            <a:chExt cx="419949" cy="419949"/>
          </a:xfrm>
          <a:solidFill>
            <a:schemeClr val="accent5"/>
          </a:solidFill>
        </p:grpSpPr>
        <p:sp>
          <p:nvSpPr>
            <p:cNvPr id="3" name="Circle: Hollow 2">
              <a:extLst>
                <a:ext uri="{FF2B5EF4-FFF2-40B4-BE49-F238E27FC236}">
                  <a16:creationId xmlns:a16="http://schemas.microsoft.com/office/drawing/2014/main" id="{EEB31F12-24DE-47BD-96A4-4772956DE499}"/>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68E69175-0207-4400-9307-16A395CEF473}"/>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F75BF166-7072-4AA4-8069-95FD145B99C4}"/>
              </a:ext>
            </a:extLst>
          </p:cNvPr>
          <p:cNvSpPr/>
          <p:nvPr/>
        </p:nvSpPr>
        <p:spPr>
          <a:xfrm>
            <a:off x="1501140" y="1953217"/>
            <a:ext cx="9189720" cy="47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FBDA3-ED66-49D2-BEF6-9F5587F30E48}"/>
              </a:ext>
            </a:extLst>
          </p:cNvPr>
          <p:cNvSpPr/>
          <p:nvPr/>
        </p:nvSpPr>
        <p:spPr>
          <a:xfrm>
            <a:off x="1501140" y="2325541"/>
            <a:ext cx="9189720" cy="47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B5B7656-A25F-4708-B7CC-F3B88884B984}"/>
              </a:ext>
            </a:extLst>
          </p:cNvPr>
          <p:cNvGrpSpPr/>
          <p:nvPr/>
        </p:nvGrpSpPr>
        <p:grpSpPr>
          <a:xfrm>
            <a:off x="10457361" y="1961966"/>
            <a:ext cx="419949" cy="419949"/>
            <a:chOff x="2037500" y="3040187"/>
            <a:chExt cx="419949" cy="419949"/>
          </a:xfrm>
          <a:solidFill>
            <a:schemeClr val="accent5"/>
          </a:solidFill>
        </p:grpSpPr>
        <p:sp>
          <p:nvSpPr>
            <p:cNvPr id="10" name="Circle: Hollow 9">
              <a:extLst>
                <a:ext uri="{FF2B5EF4-FFF2-40B4-BE49-F238E27FC236}">
                  <a16:creationId xmlns:a16="http://schemas.microsoft.com/office/drawing/2014/main" id="{6F3EA9AC-33DD-4240-9690-1E53E7BBA878}"/>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a:extLst>
                <a:ext uri="{FF2B5EF4-FFF2-40B4-BE49-F238E27FC236}">
                  <a16:creationId xmlns:a16="http://schemas.microsoft.com/office/drawing/2014/main" id="{DA451C7B-2039-4F27-B6CE-30082BCC35D5}"/>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3">
            <a:extLst>
              <a:ext uri="{FF2B5EF4-FFF2-40B4-BE49-F238E27FC236}">
                <a16:creationId xmlns:a16="http://schemas.microsoft.com/office/drawing/2014/main" id="{A0240128-0CEF-4E48-A50F-6587512F0713}"/>
              </a:ext>
            </a:extLst>
          </p:cNvPr>
          <p:cNvSpPr/>
          <p:nvPr/>
        </p:nvSpPr>
        <p:spPr>
          <a:xfrm>
            <a:off x="5952000" y="2000842"/>
            <a:ext cx="288000"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Oval 113">
            <a:extLst>
              <a:ext uri="{FF2B5EF4-FFF2-40B4-BE49-F238E27FC236}">
                <a16:creationId xmlns:a16="http://schemas.microsoft.com/office/drawing/2014/main" id="{3E890389-F6B7-4E7F-873B-DC5920EE3ACF}"/>
              </a:ext>
            </a:extLst>
          </p:cNvPr>
          <p:cNvSpPr/>
          <p:nvPr/>
        </p:nvSpPr>
        <p:spPr>
          <a:xfrm>
            <a:off x="5754000" y="2652083"/>
            <a:ext cx="684000" cy="6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cxnSp>
        <p:nvCxnSpPr>
          <p:cNvPr id="22" name="Straight Arrow Connector 115">
            <a:extLst>
              <a:ext uri="{FF2B5EF4-FFF2-40B4-BE49-F238E27FC236}">
                <a16:creationId xmlns:a16="http://schemas.microsoft.com/office/drawing/2014/main" id="{952D92D8-6A16-489C-81DB-48A1BD9AD74A}"/>
              </a:ext>
            </a:extLst>
          </p:cNvPr>
          <p:cNvCxnSpPr>
            <a:cxnSpLocks/>
          </p:cNvCxnSpPr>
          <p:nvPr/>
        </p:nvCxnSpPr>
        <p:spPr>
          <a:xfrm flipV="1">
            <a:off x="6096000" y="2381915"/>
            <a:ext cx="0" cy="29389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8" name="Oval 125">
            <a:extLst>
              <a:ext uri="{FF2B5EF4-FFF2-40B4-BE49-F238E27FC236}">
                <a16:creationId xmlns:a16="http://schemas.microsoft.com/office/drawing/2014/main" id="{7585456F-2EE4-427D-A3D5-E7B386C6EB30}"/>
              </a:ext>
            </a:extLst>
          </p:cNvPr>
          <p:cNvSpPr/>
          <p:nvPr/>
        </p:nvSpPr>
        <p:spPr>
          <a:xfrm>
            <a:off x="10334341" y="2702664"/>
            <a:ext cx="684000" cy="68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cxnSp>
        <p:nvCxnSpPr>
          <p:cNvPr id="32" name="Straight Arrow Connector 127">
            <a:extLst>
              <a:ext uri="{FF2B5EF4-FFF2-40B4-BE49-F238E27FC236}">
                <a16:creationId xmlns:a16="http://schemas.microsoft.com/office/drawing/2014/main" id="{869B45C0-81CA-4CEB-9E38-633FCC891DE2}"/>
              </a:ext>
            </a:extLst>
          </p:cNvPr>
          <p:cNvCxnSpPr/>
          <p:nvPr/>
        </p:nvCxnSpPr>
        <p:spPr>
          <a:xfrm flipH="1" flipV="1">
            <a:off x="10674051" y="2421554"/>
            <a:ext cx="4580" cy="281110"/>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5020811-3675-4699-9BEC-BF3FF46B4D6E}"/>
              </a:ext>
            </a:extLst>
          </p:cNvPr>
          <p:cNvSpPr txBox="1"/>
          <p:nvPr/>
        </p:nvSpPr>
        <p:spPr>
          <a:xfrm>
            <a:off x="9916046" y="1298086"/>
            <a:ext cx="1226634" cy="707886"/>
          </a:xfrm>
          <a:prstGeom prst="rect">
            <a:avLst/>
          </a:prstGeom>
          <a:noFill/>
        </p:spPr>
        <p:txBody>
          <a:bodyPr wrap="square" rtlCol="0" anchor="ctr">
            <a:spAutoFit/>
          </a:bodyPr>
          <a:lstStyle/>
          <a:p>
            <a:pPr algn="ctr"/>
            <a:r>
              <a:rPr lang="en-US" altLang="ko-KR" sz="2000" b="1">
                <a:solidFill>
                  <a:schemeClr val="tx1">
                    <a:lumMod val="75000"/>
                    <a:lumOff val="25000"/>
                  </a:schemeClr>
                </a:solidFill>
                <a:cs typeface="Arial" pitchFamily="34" charset="0"/>
              </a:rPr>
              <a:t>2021</a:t>
            </a:r>
          </a:p>
          <a:p>
            <a:pPr algn="ctr"/>
            <a:r>
              <a:rPr lang="en-US" altLang="ko-KR" sz="2000" b="1">
                <a:solidFill>
                  <a:schemeClr val="tx1">
                    <a:lumMod val="75000"/>
                    <a:lumOff val="25000"/>
                  </a:schemeClr>
                </a:solidFill>
                <a:cs typeface="Arial" pitchFamily="34" charset="0"/>
              </a:rPr>
              <a:t>18 APR</a:t>
            </a:r>
            <a:endParaRPr lang="ko-KR" altLang="en-US" sz="2000" b="1"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A37C30B9-71E7-429C-87DB-DCB17808D950}"/>
              </a:ext>
            </a:extLst>
          </p:cNvPr>
          <p:cNvSpPr txBox="1"/>
          <p:nvPr/>
        </p:nvSpPr>
        <p:spPr>
          <a:xfrm>
            <a:off x="5460072" y="1218009"/>
            <a:ext cx="1226634" cy="707886"/>
          </a:xfrm>
          <a:prstGeom prst="rect">
            <a:avLst/>
          </a:prstGeom>
          <a:noFill/>
        </p:spPr>
        <p:txBody>
          <a:bodyPr wrap="square" rtlCol="0" anchor="ctr">
            <a:spAutoFit/>
          </a:bodyPr>
          <a:lstStyle/>
          <a:p>
            <a:pPr algn="ctr"/>
            <a:r>
              <a:rPr lang="en-US" altLang="ko-KR" sz="2000" b="1">
                <a:solidFill>
                  <a:schemeClr val="tx1">
                    <a:lumMod val="65000"/>
                    <a:lumOff val="35000"/>
                  </a:schemeClr>
                </a:solidFill>
                <a:cs typeface="Arial" pitchFamily="34" charset="0"/>
              </a:rPr>
              <a:t>2021</a:t>
            </a:r>
          </a:p>
          <a:p>
            <a:pPr algn="ctr"/>
            <a:r>
              <a:rPr lang="en-US" altLang="ko-KR" sz="2000" b="1">
                <a:solidFill>
                  <a:schemeClr val="tx1">
                    <a:lumMod val="65000"/>
                    <a:lumOff val="35000"/>
                  </a:schemeClr>
                </a:solidFill>
                <a:cs typeface="Arial" pitchFamily="34" charset="0"/>
              </a:rPr>
              <a:t>26 MAR</a:t>
            </a:r>
            <a:endParaRPr lang="ko-KR" altLang="en-US" sz="2000" b="1" dirty="0">
              <a:solidFill>
                <a:schemeClr val="tx1">
                  <a:lumMod val="65000"/>
                  <a:lumOff val="35000"/>
                </a:schemeClr>
              </a:solidFill>
              <a:cs typeface="Arial" pitchFamily="34" charset="0"/>
            </a:endParaRPr>
          </a:p>
        </p:txBody>
      </p:sp>
      <p:sp>
        <p:nvSpPr>
          <p:cNvPr id="55" name="Oval 7">
            <a:extLst>
              <a:ext uri="{FF2B5EF4-FFF2-40B4-BE49-F238E27FC236}">
                <a16:creationId xmlns:a16="http://schemas.microsoft.com/office/drawing/2014/main" id="{2F829467-DEB6-4AC9-B56D-F92A4B040F58}"/>
              </a:ext>
            </a:extLst>
          </p:cNvPr>
          <p:cNvSpPr/>
          <p:nvPr/>
        </p:nvSpPr>
        <p:spPr>
          <a:xfrm>
            <a:off x="10503781" y="2864000"/>
            <a:ext cx="345121" cy="34512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7" name="Rounded Rectangle 7">
            <a:extLst>
              <a:ext uri="{FF2B5EF4-FFF2-40B4-BE49-F238E27FC236}">
                <a16:creationId xmlns:a16="http://schemas.microsoft.com/office/drawing/2014/main" id="{D66415AA-C1E4-4C40-A935-D9B09B6255FD}"/>
              </a:ext>
            </a:extLst>
          </p:cNvPr>
          <p:cNvSpPr/>
          <p:nvPr/>
        </p:nvSpPr>
        <p:spPr>
          <a:xfrm>
            <a:off x="7420977" y="2869836"/>
            <a:ext cx="373459" cy="322291"/>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Block Arc 25">
            <a:extLst>
              <a:ext uri="{FF2B5EF4-FFF2-40B4-BE49-F238E27FC236}">
                <a16:creationId xmlns:a16="http://schemas.microsoft.com/office/drawing/2014/main" id="{20E0B708-6837-4DD8-A292-CD1B202226C0}"/>
              </a:ext>
            </a:extLst>
          </p:cNvPr>
          <p:cNvSpPr/>
          <p:nvPr/>
        </p:nvSpPr>
        <p:spPr>
          <a:xfrm>
            <a:off x="5973303" y="2806336"/>
            <a:ext cx="245394" cy="354521"/>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59" name="Round Same Side Corner Rectangle 36">
            <a:extLst>
              <a:ext uri="{FF2B5EF4-FFF2-40B4-BE49-F238E27FC236}">
                <a16:creationId xmlns:a16="http://schemas.microsoft.com/office/drawing/2014/main" id="{E760882E-6FCD-4508-8880-6A2ABF02867B}"/>
              </a:ext>
            </a:extLst>
          </p:cNvPr>
          <p:cNvSpPr/>
          <p:nvPr/>
        </p:nvSpPr>
        <p:spPr>
          <a:xfrm>
            <a:off x="8966252" y="3910783"/>
            <a:ext cx="351546" cy="277938"/>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8" name="TextBox 67">
            <a:extLst>
              <a:ext uri="{FF2B5EF4-FFF2-40B4-BE49-F238E27FC236}">
                <a16:creationId xmlns:a16="http://schemas.microsoft.com/office/drawing/2014/main" id="{D5423D9B-8F85-492A-B36F-7886CAF47ECF}"/>
              </a:ext>
            </a:extLst>
          </p:cNvPr>
          <p:cNvSpPr txBox="1"/>
          <p:nvPr/>
        </p:nvSpPr>
        <p:spPr>
          <a:xfrm>
            <a:off x="1024035" y="1298086"/>
            <a:ext cx="932678" cy="707886"/>
          </a:xfrm>
          <a:prstGeom prst="rect">
            <a:avLst/>
          </a:prstGeom>
          <a:noFill/>
        </p:spPr>
        <p:txBody>
          <a:bodyPr wrap="square" rtlCol="0" anchor="ctr">
            <a:spAutoFit/>
          </a:bodyPr>
          <a:lstStyle/>
          <a:p>
            <a:pPr algn="ctr"/>
            <a:r>
              <a:rPr lang="en-US" altLang="ko-KR" sz="2000" b="1">
                <a:solidFill>
                  <a:schemeClr val="tx1">
                    <a:lumMod val="65000"/>
                    <a:lumOff val="35000"/>
                  </a:schemeClr>
                </a:solidFill>
                <a:cs typeface="Arial" pitchFamily="34" charset="0"/>
              </a:rPr>
              <a:t>2021</a:t>
            </a:r>
          </a:p>
          <a:p>
            <a:pPr algn="ctr"/>
            <a:r>
              <a:rPr lang="en-US" altLang="ko-KR" sz="2000" b="1">
                <a:solidFill>
                  <a:schemeClr val="tx1">
                    <a:lumMod val="65000"/>
                    <a:lumOff val="35000"/>
                  </a:schemeClr>
                </a:solidFill>
                <a:cs typeface="Arial" pitchFamily="34" charset="0"/>
              </a:rPr>
              <a:t>3 FEB</a:t>
            </a:r>
            <a:endParaRPr lang="ko-KR" altLang="en-US" sz="2000" b="1" dirty="0">
              <a:solidFill>
                <a:schemeClr val="tx1">
                  <a:lumMod val="65000"/>
                  <a:lumOff val="35000"/>
                </a:schemeClr>
              </a:solidFill>
              <a:cs typeface="Arial" pitchFamily="34" charset="0"/>
            </a:endParaRPr>
          </a:p>
        </p:txBody>
      </p:sp>
      <p:sp>
        <p:nvSpPr>
          <p:cNvPr id="69" name="Rectangle 9">
            <a:extLst>
              <a:ext uri="{FF2B5EF4-FFF2-40B4-BE49-F238E27FC236}">
                <a16:creationId xmlns:a16="http://schemas.microsoft.com/office/drawing/2014/main" id="{438AFCCA-4CBE-468E-B03A-38DC9C25DF0B}"/>
              </a:ext>
            </a:extLst>
          </p:cNvPr>
          <p:cNvSpPr/>
          <p:nvPr/>
        </p:nvSpPr>
        <p:spPr>
          <a:xfrm>
            <a:off x="1280400" y="2862845"/>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1" name="Oval 125">
            <a:extLst>
              <a:ext uri="{FF2B5EF4-FFF2-40B4-BE49-F238E27FC236}">
                <a16:creationId xmlns:a16="http://schemas.microsoft.com/office/drawing/2014/main" id="{6F1F7EE8-57E2-4091-A986-8C31C3D424A1}"/>
              </a:ext>
            </a:extLst>
          </p:cNvPr>
          <p:cNvSpPr/>
          <p:nvPr/>
        </p:nvSpPr>
        <p:spPr>
          <a:xfrm>
            <a:off x="1128432" y="2646147"/>
            <a:ext cx="684000" cy="68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cxnSp>
        <p:nvCxnSpPr>
          <p:cNvPr id="72" name="Straight Arrow Connector 127">
            <a:extLst>
              <a:ext uri="{FF2B5EF4-FFF2-40B4-BE49-F238E27FC236}">
                <a16:creationId xmlns:a16="http://schemas.microsoft.com/office/drawing/2014/main" id="{3C43BD21-3D69-426A-B7DA-67781C6C7BBF}"/>
              </a:ext>
            </a:extLst>
          </p:cNvPr>
          <p:cNvCxnSpPr/>
          <p:nvPr/>
        </p:nvCxnSpPr>
        <p:spPr>
          <a:xfrm flipH="1" flipV="1">
            <a:off x="1468142" y="2365037"/>
            <a:ext cx="4580" cy="281110"/>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73" name="Oval 7">
            <a:extLst>
              <a:ext uri="{FF2B5EF4-FFF2-40B4-BE49-F238E27FC236}">
                <a16:creationId xmlns:a16="http://schemas.microsoft.com/office/drawing/2014/main" id="{A52A825C-1928-4BC4-81DE-82C1AB59FB0C}"/>
              </a:ext>
            </a:extLst>
          </p:cNvPr>
          <p:cNvSpPr/>
          <p:nvPr/>
        </p:nvSpPr>
        <p:spPr>
          <a:xfrm>
            <a:off x="1297872" y="2807483"/>
            <a:ext cx="345121" cy="34512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TextBox 7">
            <a:extLst>
              <a:ext uri="{FF2B5EF4-FFF2-40B4-BE49-F238E27FC236}">
                <a16:creationId xmlns:a16="http://schemas.microsoft.com/office/drawing/2014/main" id="{C9FE204A-E5D5-4794-A472-3E4B540BEDD1}"/>
              </a:ext>
            </a:extLst>
          </p:cNvPr>
          <p:cNvSpPr txBox="1"/>
          <p:nvPr/>
        </p:nvSpPr>
        <p:spPr>
          <a:xfrm>
            <a:off x="97913" y="3519350"/>
            <a:ext cx="3021981" cy="2246769"/>
          </a:xfrm>
          <a:prstGeom prst="rect">
            <a:avLst/>
          </a:prstGeom>
          <a:noFill/>
        </p:spPr>
        <p:txBody>
          <a:bodyPr wrap="square" rtlCol="1">
            <a:spAutoFit/>
          </a:bodyPr>
          <a:lstStyle/>
          <a:p>
            <a:pPr algn="ctr"/>
            <a:r>
              <a:rPr lang="ar-SA" sz="1400">
                <a:solidFill>
                  <a:schemeClr val="tx1">
                    <a:lumMod val="85000"/>
                    <a:lumOff val="15000"/>
                  </a:schemeClr>
                </a:solidFill>
                <a:latin typeface="GE SS Two Medium" panose="020A0503020102020204" pitchFamily="18" charset="-78"/>
                <a:ea typeface="GE SS Two Medium" panose="020A0503020102020204" pitchFamily="18" charset="-78"/>
                <a:cs typeface="GE SS Two Medium" panose="020A0503020102020204" pitchFamily="18" charset="-78"/>
              </a:rPr>
              <a:t>أثناء مرور قطار 2010 «القاهرة / أسوان» على مزلقان فزارة المطور؛ بين محطتي ديروط والقوصية اقتحمت عربة نصف نقل مجهزة بونش، الحارة المخالفة للمزلقان وهو مغلق مما أدى إلى اختراق غراب الونش الموجود على العربة كابينة جرار القطار؛ ووفاة مساعد سائق القطار و2 من عمال هندسة سكة متواجدين بالجرار.</a:t>
            </a:r>
            <a:endParaRPr lang="en-US" sz="1400">
              <a:solidFill>
                <a:schemeClr val="tx1">
                  <a:lumMod val="85000"/>
                  <a:lumOff val="15000"/>
                </a:schemeClr>
              </a:solidFill>
              <a:latin typeface="GE SS Two Medium" panose="020A0503020102020204" pitchFamily="18" charset="-78"/>
              <a:ea typeface="GE SS Two Medium" panose="020A0503020102020204" pitchFamily="18" charset="-78"/>
              <a:cs typeface="GE SS Two Medium" panose="020A0503020102020204" pitchFamily="18" charset="-78"/>
            </a:endParaRPr>
          </a:p>
          <a:p>
            <a:pPr algn="ctr"/>
            <a:endParaRPr lang="ar-EG" sz="1400"/>
          </a:p>
        </p:txBody>
      </p:sp>
      <p:sp>
        <p:nvSpPr>
          <p:cNvPr id="84" name="TextBox 83">
            <a:extLst>
              <a:ext uri="{FF2B5EF4-FFF2-40B4-BE49-F238E27FC236}">
                <a16:creationId xmlns:a16="http://schemas.microsoft.com/office/drawing/2014/main" id="{F4E9B03F-A19C-47B2-8F89-13C8BF4C9425}"/>
              </a:ext>
            </a:extLst>
          </p:cNvPr>
          <p:cNvSpPr txBox="1"/>
          <p:nvPr/>
        </p:nvSpPr>
        <p:spPr>
          <a:xfrm>
            <a:off x="4340985" y="3588262"/>
            <a:ext cx="2992948" cy="1681229"/>
          </a:xfrm>
          <a:prstGeom prst="rect">
            <a:avLst/>
          </a:prstGeom>
          <a:noFill/>
        </p:spPr>
        <p:txBody>
          <a:bodyPr wrap="square" rtlCol="1">
            <a:spAutoFit/>
          </a:bodyPr>
          <a:lstStyle/>
          <a:p>
            <a:pPr algn="r">
              <a:lnSpc>
                <a:spcPct val="150000"/>
              </a:lnSpc>
              <a:spcAft>
                <a:spcPts val="800"/>
              </a:spcAft>
            </a:pPr>
            <a:r>
              <a:rPr lang="ar-SA" sz="1400">
                <a:latin typeface="GE SS Two Medium" panose="020A0503020102020204" pitchFamily="18" charset="-78"/>
                <a:ea typeface="GE SS Two Medium" panose="020A0503020102020204" pitchFamily="18" charset="-78"/>
                <a:cs typeface="GE SS Two Medium" panose="020A0503020102020204" pitchFamily="18" charset="-78"/>
              </a:rPr>
              <a:t>اصطدام قطار مكيف بقطار ركاب من الخلف بدائرة مركز طهطا بسوهاج  ما نتج عنه خروج 3 عربات عن القضبان راح ضحية الحادث 32 مواطنًا وأصيب 108 مواطن.</a:t>
            </a:r>
            <a:endParaRPr lang="en-US" sz="1400">
              <a:latin typeface="GE SS Two Medium" panose="020A0503020102020204" pitchFamily="18" charset="-78"/>
              <a:ea typeface="GE SS Two Medium" panose="020A0503020102020204" pitchFamily="18" charset="-78"/>
              <a:cs typeface="GE SS Two Medium" panose="020A0503020102020204" pitchFamily="18" charset="-78"/>
            </a:endParaRPr>
          </a:p>
        </p:txBody>
      </p:sp>
      <p:sp>
        <p:nvSpPr>
          <p:cNvPr id="60" name="Rectangle: Rounded Corners 59">
            <a:extLst>
              <a:ext uri="{FF2B5EF4-FFF2-40B4-BE49-F238E27FC236}">
                <a16:creationId xmlns:a16="http://schemas.microsoft.com/office/drawing/2014/main" id="{BD611431-F5BE-4FCE-A80F-60341C834BDF}"/>
              </a:ext>
            </a:extLst>
          </p:cNvPr>
          <p:cNvSpPr/>
          <p:nvPr/>
        </p:nvSpPr>
        <p:spPr>
          <a:xfrm>
            <a:off x="4237463" y="3429000"/>
            <a:ext cx="3401122" cy="2153726"/>
          </a:xfrm>
          <a:prstGeom prst="round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5" name="TextBox 84">
            <a:extLst>
              <a:ext uri="{FF2B5EF4-FFF2-40B4-BE49-F238E27FC236}">
                <a16:creationId xmlns:a16="http://schemas.microsoft.com/office/drawing/2014/main" id="{2F31384E-791A-4A64-8DDA-2E5EDA4BDD0D}"/>
              </a:ext>
            </a:extLst>
          </p:cNvPr>
          <p:cNvSpPr txBox="1"/>
          <p:nvPr/>
        </p:nvSpPr>
        <p:spPr>
          <a:xfrm>
            <a:off x="8704373" y="3663339"/>
            <a:ext cx="3228418" cy="1681229"/>
          </a:xfrm>
          <a:prstGeom prst="rect">
            <a:avLst/>
          </a:prstGeom>
          <a:noFill/>
        </p:spPr>
        <p:txBody>
          <a:bodyPr wrap="square">
            <a:spAutoFit/>
          </a:bodyPr>
          <a:lstStyle/>
          <a:p>
            <a:pPr algn="r">
              <a:lnSpc>
                <a:spcPct val="150000"/>
              </a:lnSpc>
            </a:pPr>
            <a:r>
              <a:rPr lang="ar-SA" sz="1400">
                <a:latin typeface="GE SS Two Medium" panose="020A0503020102020204" pitchFamily="18" charset="-78"/>
                <a:ea typeface="GE SS Two Medium" panose="020A0503020102020204" pitchFamily="18" charset="-78"/>
                <a:cs typeface="GE SS Two Medium" panose="020A0503020102020204" pitchFamily="18" charset="-78"/>
              </a:rPr>
              <a:t>خرج قطار متجه من القاهرة الي المنصورة عن القضبان قرب محطة سكة حديد طوخ  وراح ضحية الحادث عدد من المواطنين بالإضافة إلى إصابة ما يقرب من 103 أشخاص .</a:t>
            </a:r>
            <a:endParaRPr lang="en-US" sz="1400">
              <a:latin typeface="GE SS Two Medium" panose="020A0503020102020204" pitchFamily="18" charset="-78"/>
              <a:ea typeface="GE SS Two Medium" panose="020A0503020102020204" pitchFamily="18" charset="-78"/>
              <a:cs typeface="GE SS Two Medium" panose="020A0503020102020204" pitchFamily="18" charset="-78"/>
            </a:endParaRPr>
          </a:p>
        </p:txBody>
      </p:sp>
      <p:sp>
        <p:nvSpPr>
          <p:cNvPr id="87" name="Rectangle: Rounded Corners 86">
            <a:extLst>
              <a:ext uri="{FF2B5EF4-FFF2-40B4-BE49-F238E27FC236}">
                <a16:creationId xmlns:a16="http://schemas.microsoft.com/office/drawing/2014/main" id="{A19E2508-E168-4AFC-B54B-8854A62A662A}"/>
              </a:ext>
            </a:extLst>
          </p:cNvPr>
          <p:cNvSpPr/>
          <p:nvPr/>
        </p:nvSpPr>
        <p:spPr>
          <a:xfrm>
            <a:off x="8688490" y="3463288"/>
            <a:ext cx="3401122" cy="2153726"/>
          </a:xfrm>
          <a:prstGeom prst="round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627988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fade">
                                      <p:cBhvr>
                                        <p:cTn id="54" dur="500"/>
                                        <p:tgtEl>
                                          <p:spTgt spid="7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up)">
                                      <p:cBhvr>
                                        <p:cTn id="62" dur="500"/>
                                        <p:tgtEl>
                                          <p:spTgt spid="68"/>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up)">
                                      <p:cBhvr>
                                        <p:cTn id="65" dur="500"/>
                                        <p:tgtEl>
                                          <p:spTgt spid="15"/>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ipe(up)">
                                      <p:cBhvr>
                                        <p:cTn id="68" dur="500"/>
                                        <p:tgtEl>
                                          <p:spTgt spid="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wipe(up)">
                                      <p:cBhvr>
                                        <p:cTn id="73" dur="500"/>
                                        <p:tgtEl>
                                          <p:spTgt spid="51"/>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up)">
                                      <p:cBhvr>
                                        <p:cTn id="76" dur="500"/>
                                        <p:tgtEl>
                                          <p:spTgt spid="60"/>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wipe(up)">
                                      <p:cBhvr>
                                        <p:cTn id="79" dur="500"/>
                                        <p:tgtEl>
                                          <p:spTgt spid="8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wipe(up)">
                                      <p:cBhvr>
                                        <p:cTn id="84" dur="500"/>
                                        <p:tgtEl>
                                          <p:spTgt spid="48"/>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85"/>
                                        </p:tgtEl>
                                        <p:attrNameLst>
                                          <p:attrName>style.visibility</p:attrName>
                                        </p:attrNameLst>
                                      </p:cBhvr>
                                      <p:to>
                                        <p:strVal val="visible"/>
                                      </p:to>
                                    </p:set>
                                    <p:animEffect transition="in" filter="wipe(up)">
                                      <p:cBhvr>
                                        <p:cTn id="9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build="p"/>
      <p:bldP spid="6" grpId="0" animBg="1"/>
      <p:bldP spid="7" grpId="0" animBg="1"/>
      <p:bldP spid="17" grpId="0" animBg="1"/>
      <p:bldP spid="18" grpId="0" animBg="1"/>
      <p:bldP spid="28" grpId="0" animBg="1"/>
      <p:bldP spid="48" grpId="0"/>
      <p:bldP spid="51" grpId="0"/>
      <p:bldP spid="55" grpId="0" animBg="1"/>
      <p:bldP spid="57" grpId="0" animBg="1"/>
      <p:bldP spid="58" grpId="0" animBg="1"/>
      <p:bldP spid="68" grpId="0"/>
      <p:bldP spid="69" grpId="0" animBg="1"/>
      <p:bldP spid="71" grpId="0" animBg="1"/>
      <p:bldP spid="73" grpId="0" animBg="1"/>
      <p:bldP spid="8" grpId="0"/>
      <p:bldP spid="84" grpId="0"/>
      <p:bldP spid="60" grpId="0" animBg="1"/>
      <p:bldP spid="85" grpId="0"/>
      <p:bldP spid="8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8" name="Connector: Elbow 157">
            <a:extLst>
              <a:ext uri="{FF2B5EF4-FFF2-40B4-BE49-F238E27FC236}">
                <a16:creationId xmlns:a16="http://schemas.microsoft.com/office/drawing/2014/main" id="{84ADEF75-CFD7-421C-8C42-531F7E77812B}"/>
              </a:ext>
            </a:extLst>
          </p:cNvPr>
          <p:cNvCxnSpPr>
            <a:cxnSpLocks/>
          </p:cNvCxnSpPr>
          <p:nvPr/>
        </p:nvCxnSpPr>
        <p:spPr>
          <a:xfrm>
            <a:off x="6891335" y="1956334"/>
            <a:ext cx="2806976" cy="1097280"/>
          </a:xfrm>
          <a:prstGeom prst="bentConnector3">
            <a:avLst>
              <a:gd name="adj1" fmla="val 100117"/>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ar-EG" sz="4800">
                <a:latin typeface="GE SS Two Medium" panose="020A0503020102020204" pitchFamily="18" charset="-78"/>
                <a:ea typeface="GE SS Two Medium" panose="020A0503020102020204" pitchFamily="18" charset="-78"/>
                <a:cs typeface="GE SS Two Medium" panose="020A0503020102020204" pitchFamily="18" charset="-78"/>
              </a:rPr>
              <a:t>صور بعض الحوادث</a:t>
            </a:r>
            <a:endParaRPr lang="en-US" sz="4800" dirty="0">
              <a:latin typeface="GE SS Two Medium" panose="020A0503020102020204" pitchFamily="18" charset="-78"/>
              <a:ea typeface="GE SS Two Medium" panose="020A0503020102020204" pitchFamily="18" charset="-78"/>
              <a:cs typeface="GE SS Two Medium" panose="020A0503020102020204" pitchFamily="18" charset="-78"/>
            </a:endParaRPr>
          </a:p>
        </p:txBody>
      </p:sp>
      <p:cxnSp>
        <p:nvCxnSpPr>
          <p:cNvPr id="156" name="Connector: Elbow 155">
            <a:extLst>
              <a:ext uri="{FF2B5EF4-FFF2-40B4-BE49-F238E27FC236}">
                <a16:creationId xmlns:a16="http://schemas.microsoft.com/office/drawing/2014/main" id="{6506842C-5191-4013-ABC7-A85B4BA62C4D}"/>
              </a:ext>
            </a:extLst>
          </p:cNvPr>
          <p:cNvCxnSpPr>
            <a:cxnSpLocks/>
            <a:endCxn id="171" idx="0"/>
          </p:cNvCxnSpPr>
          <p:nvPr/>
        </p:nvCxnSpPr>
        <p:spPr>
          <a:xfrm rot="10800000" flipV="1">
            <a:off x="2191438" y="1901240"/>
            <a:ext cx="3361134" cy="1138947"/>
          </a:xfrm>
          <a:prstGeom prst="bentConnector2">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1" name="Circle: Hollow 170">
            <a:extLst>
              <a:ext uri="{FF2B5EF4-FFF2-40B4-BE49-F238E27FC236}">
                <a16:creationId xmlns:a16="http://schemas.microsoft.com/office/drawing/2014/main" id="{0AB51016-7DC0-49C4-8236-6D7E3CE1891E}"/>
              </a:ext>
            </a:extLst>
          </p:cNvPr>
          <p:cNvSpPr/>
          <p:nvPr/>
        </p:nvSpPr>
        <p:spPr>
          <a:xfrm>
            <a:off x="2037501" y="3040188"/>
            <a:ext cx="307874" cy="307874"/>
          </a:xfrm>
          <a:prstGeom prst="donu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3" name="Circle: Hollow 172">
            <a:extLst>
              <a:ext uri="{FF2B5EF4-FFF2-40B4-BE49-F238E27FC236}">
                <a16:creationId xmlns:a16="http://schemas.microsoft.com/office/drawing/2014/main" id="{5C889956-7BEB-4B9B-85E2-D68DD708BB03}"/>
              </a:ext>
            </a:extLst>
          </p:cNvPr>
          <p:cNvSpPr/>
          <p:nvPr/>
        </p:nvSpPr>
        <p:spPr>
          <a:xfrm>
            <a:off x="5942063" y="3025138"/>
            <a:ext cx="307874" cy="307874"/>
          </a:xfrm>
          <a:prstGeom prst="donu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4" name="Circle: Hollow 173">
            <a:extLst>
              <a:ext uri="{FF2B5EF4-FFF2-40B4-BE49-F238E27FC236}">
                <a16:creationId xmlns:a16="http://schemas.microsoft.com/office/drawing/2014/main" id="{574BA8DF-A2FC-47C9-8D9E-950D7C75396B}"/>
              </a:ext>
            </a:extLst>
          </p:cNvPr>
          <p:cNvSpPr/>
          <p:nvPr/>
        </p:nvSpPr>
        <p:spPr>
          <a:xfrm>
            <a:off x="9541620" y="3053614"/>
            <a:ext cx="307874" cy="307874"/>
          </a:xfrm>
          <a:prstGeom prst="donu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7" name="Straight Connector 176">
            <a:extLst>
              <a:ext uri="{FF2B5EF4-FFF2-40B4-BE49-F238E27FC236}">
                <a16:creationId xmlns:a16="http://schemas.microsoft.com/office/drawing/2014/main" id="{9EA53286-6718-446D-B200-546704892961}"/>
              </a:ext>
            </a:extLst>
          </p:cNvPr>
          <p:cNvCxnSpPr>
            <a:cxnSpLocks/>
            <a:endCxn id="173" idx="0"/>
          </p:cNvCxnSpPr>
          <p:nvPr/>
        </p:nvCxnSpPr>
        <p:spPr>
          <a:xfrm>
            <a:off x="6087711" y="2398264"/>
            <a:ext cx="8289" cy="626874"/>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0F09A816-3FBE-40CF-8F44-31C9C3C4F87B}"/>
              </a:ext>
            </a:extLst>
          </p:cNvPr>
          <p:cNvGrpSpPr/>
          <p:nvPr/>
        </p:nvGrpSpPr>
        <p:grpSpPr>
          <a:xfrm>
            <a:off x="4791240" y="1469051"/>
            <a:ext cx="2609520" cy="1291565"/>
            <a:chOff x="4853562" y="1589418"/>
            <a:chExt cx="2609520" cy="1291565"/>
          </a:xfrm>
        </p:grpSpPr>
        <p:sp>
          <p:nvSpPr>
            <p:cNvPr id="151" name="Freeform 7">
              <a:extLst>
                <a:ext uri="{FF2B5EF4-FFF2-40B4-BE49-F238E27FC236}">
                  <a16:creationId xmlns:a16="http://schemas.microsoft.com/office/drawing/2014/main" id="{860456B8-165F-4389-AAA6-995C3039D548}"/>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152" name="Freeform 7">
              <a:extLst>
                <a:ext uri="{FF2B5EF4-FFF2-40B4-BE49-F238E27FC236}">
                  <a16:creationId xmlns:a16="http://schemas.microsoft.com/office/drawing/2014/main" id="{4C934F4B-5E71-4FDC-86EF-68DFBC4E86FF}"/>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grpSp>
      <p:pic>
        <p:nvPicPr>
          <p:cNvPr id="147" name="Picture 146">
            <a:extLst>
              <a:ext uri="{FF2B5EF4-FFF2-40B4-BE49-F238E27FC236}">
                <a16:creationId xmlns:a16="http://schemas.microsoft.com/office/drawing/2014/main" id="{27D04091-4919-4646-A43A-3284A30E22D6}"/>
              </a:ext>
            </a:extLst>
          </p:cNvPr>
          <p:cNvPicPr/>
          <p:nvPr/>
        </p:nvPicPr>
        <p:blipFill>
          <a:blip r:embed="rId3">
            <a:extLst>
              <a:ext uri="{28A0092B-C50C-407E-A947-70E740481C1C}">
                <a14:useLocalDpi xmlns:a14="http://schemas.microsoft.com/office/drawing/2010/main" val="0"/>
              </a:ext>
            </a:extLst>
          </a:blip>
          <a:stretch>
            <a:fillRect/>
          </a:stretch>
        </p:blipFill>
        <p:spPr>
          <a:xfrm>
            <a:off x="519998" y="3590135"/>
            <a:ext cx="3342879" cy="1827578"/>
          </a:xfrm>
          <a:prstGeom prst="rect">
            <a:avLst/>
          </a:prstGeom>
          <a:ln>
            <a:noFill/>
          </a:ln>
          <a:effectLst>
            <a:outerShdw blurRad="292100" dist="139700" dir="2700000" algn="tl" rotWithShape="0">
              <a:srgbClr val="333333">
                <a:alpha val="65000"/>
              </a:srgbClr>
            </a:outerShdw>
          </a:effectLst>
        </p:spPr>
      </p:pic>
      <p:pic>
        <p:nvPicPr>
          <p:cNvPr id="153" name="Picture 152">
            <a:extLst>
              <a:ext uri="{FF2B5EF4-FFF2-40B4-BE49-F238E27FC236}">
                <a16:creationId xmlns:a16="http://schemas.microsoft.com/office/drawing/2014/main" id="{5C1F6C66-2400-4E27-B6AE-16FF732567F4}"/>
              </a:ext>
            </a:extLst>
          </p:cNvPr>
          <p:cNvPicPr/>
          <p:nvPr/>
        </p:nvPicPr>
        <p:blipFill>
          <a:blip r:embed="rId4">
            <a:extLst>
              <a:ext uri="{28A0092B-C50C-407E-A947-70E740481C1C}">
                <a14:useLocalDpi xmlns:a14="http://schemas.microsoft.com/office/drawing/2010/main" val="0"/>
              </a:ext>
            </a:extLst>
          </a:blip>
          <a:stretch>
            <a:fillRect/>
          </a:stretch>
        </p:blipFill>
        <p:spPr>
          <a:xfrm>
            <a:off x="4337193" y="3878023"/>
            <a:ext cx="3517613" cy="1940026"/>
          </a:xfrm>
          <a:prstGeom prst="rect">
            <a:avLst/>
          </a:prstGeom>
          <a:ln>
            <a:noFill/>
          </a:ln>
          <a:effectLst>
            <a:outerShdw blurRad="292100" dist="139700" dir="2700000" algn="tl" rotWithShape="0">
              <a:srgbClr val="333333">
                <a:alpha val="65000"/>
              </a:srgbClr>
            </a:outerShdw>
          </a:effectLst>
        </p:spPr>
      </p:pic>
      <p:pic>
        <p:nvPicPr>
          <p:cNvPr id="50" name="Picture 49">
            <a:extLst>
              <a:ext uri="{FF2B5EF4-FFF2-40B4-BE49-F238E27FC236}">
                <a16:creationId xmlns:a16="http://schemas.microsoft.com/office/drawing/2014/main" id="{2D30EE92-81C7-4876-AAEF-72744D923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732" y="4326673"/>
            <a:ext cx="3290270" cy="1850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748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500"/>
                                        <p:tgtEl>
                                          <p:spTgt spid="158"/>
                                        </p:tgtEl>
                                      </p:cBhvr>
                                    </p:animEffect>
                                  </p:childTnLst>
                                </p:cTn>
                              </p:par>
                              <p:par>
                                <p:cTn id="13" presetID="10" presetClass="entr" presetSubtype="0" fill="hold" nodeType="with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fade">
                                      <p:cBhvr>
                                        <p:cTn id="15" dur="500"/>
                                        <p:tgtEl>
                                          <p:spTgt spid="1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1"/>
                                        </p:tgtEl>
                                        <p:attrNameLst>
                                          <p:attrName>style.visibility</p:attrName>
                                        </p:attrNameLst>
                                      </p:cBhvr>
                                      <p:to>
                                        <p:strVal val="visible"/>
                                      </p:to>
                                    </p:set>
                                    <p:animEffect transition="in" filter="fade">
                                      <p:cBhvr>
                                        <p:cTn id="18" dur="500"/>
                                        <p:tgtEl>
                                          <p:spTgt spid="17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3"/>
                                        </p:tgtEl>
                                        <p:attrNameLst>
                                          <p:attrName>style.visibility</p:attrName>
                                        </p:attrNameLst>
                                      </p:cBhvr>
                                      <p:to>
                                        <p:strVal val="visible"/>
                                      </p:to>
                                    </p:set>
                                    <p:animEffect transition="in" filter="fade">
                                      <p:cBhvr>
                                        <p:cTn id="21" dur="500"/>
                                        <p:tgtEl>
                                          <p:spTgt spid="17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4"/>
                                        </p:tgtEl>
                                        <p:attrNameLst>
                                          <p:attrName>style.visibility</p:attrName>
                                        </p:attrNameLst>
                                      </p:cBhvr>
                                      <p:to>
                                        <p:strVal val="visible"/>
                                      </p:to>
                                    </p:set>
                                    <p:animEffect transition="in" filter="fade">
                                      <p:cBhvr>
                                        <p:cTn id="24" dur="500"/>
                                        <p:tgtEl>
                                          <p:spTgt spid="174"/>
                                        </p:tgtEl>
                                      </p:cBhvr>
                                    </p:animEffect>
                                  </p:childTnLst>
                                </p:cTn>
                              </p:par>
                              <p:par>
                                <p:cTn id="25" presetID="10"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500"/>
                                        <p:tgtEl>
                                          <p:spTgt spid="177"/>
                                        </p:tgtEl>
                                      </p:cBhvr>
                                    </p:animEffect>
                                  </p:childTnLst>
                                </p:cTn>
                              </p:par>
                              <p:par>
                                <p:cTn id="28" presetID="10" presetClass="entr" presetSubtype="0" fill="hold" nodeType="withEffect">
                                  <p:stCondLst>
                                    <p:cond delay="0"/>
                                  </p:stCondLst>
                                  <p:childTnLst>
                                    <p:set>
                                      <p:cBhvr>
                                        <p:cTn id="29" dur="1" fill="hold">
                                          <p:stCondLst>
                                            <p:cond delay="0"/>
                                          </p:stCondLst>
                                        </p:cTn>
                                        <p:tgtEl>
                                          <p:spTgt spid="154"/>
                                        </p:tgtEl>
                                        <p:attrNameLst>
                                          <p:attrName>style.visibility</p:attrName>
                                        </p:attrNameLst>
                                      </p:cBhvr>
                                      <p:to>
                                        <p:strVal val="visible"/>
                                      </p:to>
                                    </p:set>
                                    <p:animEffect transition="in" filter="fade">
                                      <p:cBhvr>
                                        <p:cTn id="30" dur="500"/>
                                        <p:tgtEl>
                                          <p:spTgt spid="15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fade">
                                      <p:cBhvr>
                                        <p:cTn id="35" dur="500"/>
                                        <p:tgtEl>
                                          <p:spTgt spid="14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3"/>
                                        </p:tgtEl>
                                        <p:attrNameLst>
                                          <p:attrName>style.visibility</p:attrName>
                                        </p:attrNameLst>
                                      </p:cBhvr>
                                      <p:to>
                                        <p:strVal val="visible"/>
                                      </p:to>
                                    </p:set>
                                    <p:animEffect transition="in" filter="fade">
                                      <p:cBhvr>
                                        <p:cTn id="40" dur="500"/>
                                        <p:tgtEl>
                                          <p:spTgt spid="15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71" grpId="0" animBg="1"/>
      <p:bldP spid="173" grpId="0" animBg="1"/>
      <p:bldP spid="17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3673D3D-641F-4C5D-9F80-AAA8C36E46A5}"/>
              </a:ext>
            </a:extLst>
          </p:cNvPr>
          <p:cNvSpPr txBox="1"/>
          <p:nvPr/>
        </p:nvSpPr>
        <p:spPr>
          <a:xfrm>
            <a:off x="6180887" y="4121257"/>
            <a:ext cx="4403674" cy="400110"/>
          </a:xfrm>
          <a:prstGeom prst="rect">
            <a:avLst/>
          </a:prstGeom>
          <a:noFill/>
          <a:ln w="3175">
            <a:noFill/>
          </a:ln>
        </p:spPr>
        <p:txBody>
          <a:bodyPr wrap="square" rtlCol="0" anchor="ctr">
            <a:spAutoFit/>
          </a:bodyPr>
          <a:lstStyle/>
          <a:p>
            <a:r>
              <a:rPr lang="en-US" altLang="ko-KR" sz="2000" b="1">
                <a:latin typeface="Sinkin Sans 700 Bold" pitchFamily="50" charset="0"/>
                <a:ea typeface="Microsoft JhengHei UI" panose="020B0604030504040204" pitchFamily="34" charset="-120"/>
                <a:cs typeface="Arial" pitchFamily="34" charset="0"/>
              </a:rPr>
              <a:t>Electronic</a:t>
            </a:r>
            <a:endParaRPr lang="ko-KR" altLang="en-US" sz="2000" b="1" dirty="0">
              <a:latin typeface="Sinkin Sans 700 Bold" pitchFamily="50" charset="0"/>
              <a:cs typeface="Arial" pitchFamily="34" charset="0"/>
            </a:endParaRPr>
          </a:p>
        </p:txBody>
      </p:sp>
      <p:sp>
        <p:nvSpPr>
          <p:cNvPr id="12" name="Chevron 2">
            <a:extLst>
              <a:ext uri="{FF2B5EF4-FFF2-40B4-BE49-F238E27FC236}">
                <a16:creationId xmlns:a16="http://schemas.microsoft.com/office/drawing/2014/main" id="{63D45636-0405-41C3-993B-0F412E235173}"/>
              </a:ext>
            </a:extLst>
          </p:cNvPr>
          <p:cNvSpPr/>
          <p:nvPr/>
        </p:nvSpPr>
        <p:spPr>
          <a:xfrm rot="5400000">
            <a:off x="5389085" y="2368930"/>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5" name="TextBox 14">
            <a:extLst>
              <a:ext uri="{FF2B5EF4-FFF2-40B4-BE49-F238E27FC236}">
                <a16:creationId xmlns:a16="http://schemas.microsoft.com/office/drawing/2014/main" id="{8BA3E090-3780-45E6-BBB8-57D9DAB2D3C3}"/>
              </a:ext>
            </a:extLst>
          </p:cNvPr>
          <p:cNvSpPr txBox="1"/>
          <p:nvPr/>
        </p:nvSpPr>
        <p:spPr>
          <a:xfrm>
            <a:off x="6021398" y="2336633"/>
            <a:ext cx="4403675" cy="400110"/>
          </a:xfrm>
          <a:prstGeom prst="rect">
            <a:avLst/>
          </a:prstGeom>
          <a:noFill/>
          <a:ln w="3175">
            <a:noFill/>
          </a:ln>
        </p:spPr>
        <p:txBody>
          <a:bodyPr wrap="square" rtlCol="0" anchor="ctr">
            <a:spAutoFit/>
          </a:bodyPr>
          <a:lstStyle/>
          <a:p>
            <a:r>
              <a:rPr lang="en-US" altLang="ko-KR" sz="2000" b="1">
                <a:latin typeface="Sinkin Sans 700 Bold" pitchFamily="50" charset="0"/>
                <a:ea typeface="Microsoft JhengHei UI" panose="020B0604030504040204" pitchFamily="34" charset="-120"/>
                <a:cs typeface="Arial" pitchFamily="34" charset="0"/>
              </a:rPr>
              <a:t>Mechanical</a:t>
            </a:r>
            <a:endParaRPr lang="ko-KR" altLang="en-US" sz="2000" b="1" dirty="0">
              <a:latin typeface="Sinkin Sans 700 Bold" pitchFamily="50" charset="0"/>
              <a:cs typeface="Arial" pitchFamily="34" charset="0"/>
            </a:endParaRPr>
          </a:p>
        </p:txBody>
      </p:sp>
      <p:sp>
        <p:nvSpPr>
          <p:cNvPr id="16" name="Chevron 2">
            <a:extLst>
              <a:ext uri="{FF2B5EF4-FFF2-40B4-BE49-F238E27FC236}">
                <a16:creationId xmlns:a16="http://schemas.microsoft.com/office/drawing/2014/main" id="{7D9BE462-400E-46A6-8D87-2FF82F34B75B}"/>
              </a:ext>
            </a:extLst>
          </p:cNvPr>
          <p:cNvSpPr/>
          <p:nvPr/>
        </p:nvSpPr>
        <p:spPr>
          <a:xfrm rot="5400000">
            <a:off x="5389085" y="3221293"/>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9" name="TextBox 18">
            <a:extLst>
              <a:ext uri="{FF2B5EF4-FFF2-40B4-BE49-F238E27FC236}">
                <a16:creationId xmlns:a16="http://schemas.microsoft.com/office/drawing/2014/main" id="{D36D6856-0D40-4F5C-BB3C-84D7554CA43D}"/>
              </a:ext>
            </a:extLst>
          </p:cNvPr>
          <p:cNvSpPr txBox="1"/>
          <p:nvPr/>
        </p:nvSpPr>
        <p:spPr>
          <a:xfrm>
            <a:off x="6096000" y="3228945"/>
            <a:ext cx="4403674" cy="400110"/>
          </a:xfrm>
          <a:prstGeom prst="rect">
            <a:avLst/>
          </a:prstGeom>
          <a:noFill/>
          <a:ln w="3175">
            <a:noFill/>
          </a:ln>
        </p:spPr>
        <p:txBody>
          <a:bodyPr wrap="square" rtlCol="0" anchor="ctr">
            <a:spAutoFit/>
          </a:bodyPr>
          <a:lstStyle/>
          <a:p>
            <a:r>
              <a:rPr lang="en-US" altLang="ko-KR" sz="2000" b="1">
                <a:latin typeface="Sinkin Sans 700 Bold" pitchFamily="50" charset="0"/>
                <a:ea typeface="Microsoft JhengHei UI" panose="020B0604030504040204" pitchFamily="34" charset="-120"/>
                <a:cs typeface="Arial" pitchFamily="34" charset="0"/>
              </a:rPr>
              <a:t>Relay system</a:t>
            </a:r>
            <a:endParaRPr lang="ko-KR" altLang="en-US" sz="2000" b="1" dirty="0">
              <a:latin typeface="Sinkin Sans 700 Bold" pitchFamily="50" charset="0"/>
              <a:cs typeface="Arial" pitchFamily="34" charset="0"/>
            </a:endParaRPr>
          </a:p>
        </p:txBody>
      </p:sp>
      <p:sp>
        <p:nvSpPr>
          <p:cNvPr id="20" name="Chevron 2">
            <a:extLst>
              <a:ext uri="{FF2B5EF4-FFF2-40B4-BE49-F238E27FC236}">
                <a16:creationId xmlns:a16="http://schemas.microsoft.com/office/drawing/2014/main" id="{F2574232-5FCD-46E9-A5CA-E4CCEFC4F3D2}"/>
              </a:ext>
            </a:extLst>
          </p:cNvPr>
          <p:cNvSpPr/>
          <p:nvPr/>
        </p:nvSpPr>
        <p:spPr>
          <a:xfrm rot="5400000">
            <a:off x="5389085" y="4073657"/>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TextBox 20">
            <a:extLst>
              <a:ext uri="{FF2B5EF4-FFF2-40B4-BE49-F238E27FC236}">
                <a16:creationId xmlns:a16="http://schemas.microsoft.com/office/drawing/2014/main" id="{2448B723-0A5B-4BBB-82D0-28370F70CF0D}"/>
              </a:ext>
            </a:extLst>
          </p:cNvPr>
          <p:cNvSpPr txBox="1"/>
          <p:nvPr/>
        </p:nvSpPr>
        <p:spPr>
          <a:xfrm>
            <a:off x="4475811" y="330490"/>
            <a:ext cx="3425326" cy="769441"/>
          </a:xfrm>
          <a:prstGeom prst="rect">
            <a:avLst/>
          </a:prstGeom>
          <a:noFill/>
        </p:spPr>
        <p:txBody>
          <a:bodyPr wrap="square" rtlCol="0" anchor="ctr">
            <a:spAutoFit/>
          </a:bodyPr>
          <a:lstStyle/>
          <a:p>
            <a:pPr algn="ctr"/>
            <a:r>
              <a:rPr lang="en-US" altLang="ko-KR" sz="4400" b="1">
                <a:latin typeface="+mj-lt"/>
                <a:cs typeface="Arial" pitchFamily="34" charset="0"/>
              </a:rPr>
              <a:t>RAILWAYS</a:t>
            </a:r>
            <a:endParaRPr lang="en-US" altLang="ko-KR" sz="4400" b="1" dirty="0">
              <a:latin typeface="+mj-lt"/>
              <a:cs typeface="Arial" pitchFamily="34" charset="0"/>
            </a:endParaRPr>
          </a:p>
        </p:txBody>
      </p:sp>
      <p:sp>
        <p:nvSpPr>
          <p:cNvPr id="22" name="TextBox 21">
            <a:extLst>
              <a:ext uri="{FF2B5EF4-FFF2-40B4-BE49-F238E27FC236}">
                <a16:creationId xmlns:a16="http://schemas.microsoft.com/office/drawing/2014/main" id="{C1C430F5-4B12-4DC5-84CC-C53C35053CB2}"/>
              </a:ext>
            </a:extLst>
          </p:cNvPr>
          <p:cNvSpPr txBox="1"/>
          <p:nvPr/>
        </p:nvSpPr>
        <p:spPr>
          <a:xfrm>
            <a:off x="4576416" y="942041"/>
            <a:ext cx="3425326" cy="584775"/>
          </a:xfrm>
          <a:prstGeom prst="rect">
            <a:avLst/>
          </a:prstGeom>
          <a:noFill/>
        </p:spPr>
        <p:txBody>
          <a:bodyPr wrap="square" rtlCol="0" anchor="ctr">
            <a:spAutoFit/>
          </a:bodyPr>
          <a:lstStyle/>
          <a:p>
            <a:r>
              <a:rPr lang="en-US" altLang="ko-KR" sz="3200" b="1">
                <a:solidFill>
                  <a:schemeClr val="accent3"/>
                </a:solidFill>
                <a:cs typeface="Arial" pitchFamily="34" charset="0"/>
              </a:rPr>
              <a:t>INTERLOCKING</a:t>
            </a:r>
            <a:endParaRPr lang="ko-KR" altLang="en-US" sz="3200" b="1" dirty="0">
              <a:solidFill>
                <a:schemeClr val="accent3"/>
              </a:solidFill>
              <a:cs typeface="Arial" pitchFamily="34" charset="0"/>
            </a:endParaRPr>
          </a:p>
        </p:txBody>
      </p:sp>
      <p:sp>
        <p:nvSpPr>
          <p:cNvPr id="49" name="Freeform: Shape 48">
            <a:extLst>
              <a:ext uri="{FF2B5EF4-FFF2-40B4-BE49-F238E27FC236}">
                <a16:creationId xmlns:a16="http://schemas.microsoft.com/office/drawing/2014/main" id="{D762D0F5-5293-4593-8456-38936B836C51}"/>
              </a:ext>
            </a:extLst>
          </p:cNvPr>
          <p:cNvSpPr/>
          <p:nvPr/>
        </p:nvSpPr>
        <p:spPr>
          <a:xfrm>
            <a:off x="600998" y="1"/>
            <a:ext cx="2825141" cy="1749466"/>
          </a:xfrm>
          <a:custGeom>
            <a:avLst/>
            <a:gdLst>
              <a:gd name="connsiteX0" fmla="*/ 336896 w 2825141"/>
              <a:gd name="connsiteY0" fmla="*/ 0 h 1749466"/>
              <a:gd name="connsiteX1" fmla="*/ 2488245 w 2825141"/>
              <a:gd name="connsiteY1" fmla="*/ 0 h 1749466"/>
              <a:gd name="connsiteX2" fmla="*/ 2825141 w 2825141"/>
              <a:gd name="connsiteY2" fmla="*/ 336896 h 1749466"/>
              <a:gd name="connsiteX3" fmla="*/ 1412571 w 2825141"/>
              <a:gd name="connsiteY3" fmla="*/ 1749466 h 1749466"/>
              <a:gd name="connsiteX4" fmla="*/ 0 w 2825141"/>
              <a:gd name="connsiteY4" fmla="*/ 336896 h 174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141" h="1749466">
                <a:moveTo>
                  <a:pt x="336896" y="0"/>
                </a:moveTo>
                <a:lnTo>
                  <a:pt x="2488245" y="0"/>
                </a:lnTo>
                <a:lnTo>
                  <a:pt x="2825141" y="336896"/>
                </a:lnTo>
                <a:lnTo>
                  <a:pt x="1412571" y="1749466"/>
                </a:lnTo>
                <a:lnTo>
                  <a:pt x="0" y="33689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EFE2FAF-8C28-42E9-AB96-8E1C8E773A8F}"/>
              </a:ext>
            </a:extLst>
          </p:cNvPr>
          <p:cNvSpPr/>
          <p:nvPr/>
        </p:nvSpPr>
        <p:spPr>
          <a:xfrm>
            <a:off x="3722058" y="5132918"/>
            <a:ext cx="2825141" cy="1725082"/>
          </a:xfrm>
          <a:custGeom>
            <a:avLst/>
            <a:gdLst>
              <a:gd name="connsiteX0" fmla="*/ 1412571 w 2825141"/>
              <a:gd name="connsiteY0" fmla="*/ 0 h 1725082"/>
              <a:gd name="connsiteX1" fmla="*/ 2825141 w 2825141"/>
              <a:gd name="connsiteY1" fmla="*/ 1412571 h 1725082"/>
              <a:gd name="connsiteX2" fmla="*/ 2512630 w 2825141"/>
              <a:gd name="connsiteY2" fmla="*/ 1725082 h 1725082"/>
              <a:gd name="connsiteX3" fmla="*/ 312511 w 2825141"/>
              <a:gd name="connsiteY3" fmla="*/ 1725082 h 1725082"/>
              <a:gd name="connsiteX4" fmla="*/ 0 w 2825141"/>
              <a:gd name="connsiteY4" fmla="*/ 1412571 h 172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141" h="1725082">
                <a:moveTo>
                  <a:pt x="1412571" y="0"/>
                </a:moveTo>
                <a:lnTo>
                  <a:pt x="2825141" y="1412571"/>
                </a:lnTo>
                <a:lnTo>
                  <a:pt x="2512630" y="1725082"/>
                </a:lnTo>
                <a:lnTo>
                  <a:pt x="312511" y="1725082"/>
                </a:lnTo>
                <a:lnTo>
                  <a:pt x="0" y="141257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Placeholder 24">
            <a:extLst>
              <a:ext uri="{FF2B5EF4-FFF2-40B4-BE49-F238E27FC236}">
                <a16:creationId xmlns:a16="http://schemas.microsoft.com/office/drawing/2014/main" id="{3D0D9D72-A909-42EF-A6BF-10A657C491F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7183" t="206" r="583" b="-206"/>
          <a:stretch/>
        </p:blipFill>
        <p:spPr>
          <a:xfrm>
            <a:off x="0" y="14068"/>
            <a:ext cx="3296093" cy="6843932"/>
          </a:xfrm>
        </p:spPr>
      </p:pic>
    </p:spTree>
    <p:extLst>
      <p:ext uri="{BB962C8B-B14F-4D97-AF65-F5344CB8AC3E}">
        <p14:creationId xmlns:p14="http://schemas.microsoft.com/office/powerpoint/2010/main" val="113203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6" grpId="0" animBg="1"/>
      <p:bldP spid="19" grpId="0"/>
      <p:bldP spid="20" grpId="0" animBg="1"/>
      <p:bldP spid="21" grpId="0"/>
      <p:bldP spid="22" grpId="0"/>
      <p:bldP spid="49"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9558F9D-B923-4B14-A2F1-2505BDAC52F7}"/>
              </a:ext>
            </a:extLst>
          </p:cNvPr>
          <p:cNvSpPr txBox="1"/>
          <p:nvPr/>
        </p:nvSpPr>
        <p:spPr>
          <a:xfrm>
            <a:off x="8006575" y="508329"/>
            <a:ext cx="3433088" cy="2920671"/>
          </a:xfrm>
          <a:prstGeom prst="rect">
            <a:avLst/>
          </a:prstGeom>
          <a:noFill/>
        </p:spPr>
        <p:txBody>
          <a:bodyPr wrap="square" rtlCol="1">
            <a:spAutoFit/>
          </a:bodyPr>
          <a:lstStyle/>
          <a:p>
            <a:pPr marL="0" marR="0" algn="r" rtl="1">
              <a:lnSpc>
                <a:spcPct val="107000"/>
              </a:lnSpc>
              <a:spcBef>
                <a:spcPts val="0"/>
              </a:spcBef>
              <a:spcAft>
                <a:spcPts val="800"/>
              </a:spcAft>
            </a:pPr>
            <a:r>
              <a:rPr lang="en-GB" sz="1400">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Calibri" panose="020F0502020204030204"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r>
              <a:rPr lang="en-GB" sz="1400">
                <a:effectLst/>
                <a:latin typeface="Calibri" panose="020F0502020204030204" pitchFamily="34" charset="0"/>
                <a:ea typeface="Times New Roman" panose="02020603050405020304" pitchFamily="18" charset="0"/>
                <a:cs typeface="GE SS Two Medium" panose="020A0503020102020204" pitchFamily="18" charset="-78"/>
              </a:rPr>
              <a:t>نظام التحكم الميكانيكي </a:t>
            </a:r>
            <a:r>
              <a:rPr lang="ar-EG" sz="1400">
                <a:effectLst/>
                <a:latin typeface="Calibri" panose="020F0502020204030204" pitchFamily="34" charset="0"/>
                <a:ea typeface="Times New Roman" panose="02020603050405020304" pitchFamily="18" charset="0"/>
                <a:cs typeface="GE SS Two Medium" panose="020A0503020102020204" pitchFamily="18" charset="-78"/>
              </a:rPr>
              <a:t>/</a:t>
            </a:r>
            <a:endParaRPr lang="en-US" sz="1400">
              <a:effectLst/>
              <a:latin typeface="Calibri" panose="020F0502020204030204" pitchFamily="34" charset="0"/>
              <a:ea typeface="Times New Roman" panose="02020603050405020304" pitchFamily="18" charset="0"/>
              <a:cs typeface="Arial" panose="020B0604020202020204" pitchFamily="34" charset="0"/>
            </a:endParaRPr>
          </a:p>
          <a:p>
            <a:pPr marL="0" marR="0" algn="r">
              <a:lnSpc>
                <a:spcPct val="107000"/>
              </a:lnSpc>
              <a:spcBef>
                <a:spcPts val="0"/>
              </a:spcBef>
              <a:spcAft>
                <a:spcPts val="800"/>
              </a:spcAft>
            </a:pPr>
            <a:r>
              <a:rPr lang="en-GB" sz="1400">
                <a:effectLst/>
                <a:latin typeface="Calibri" panose="020F0502020204030204" pitchFamily="34" charset="0"/>
                <a:ea typeface="Times New Roman" panose="02020603050405020304" pitchFamily="18" charset="0"/>
                <a:cs typeface="GE SS Two Medium" panose="020A0503020102020204" pitchFamily="18" charset="-78"/>
              </a:rPr>
              <a:t>نظام التحكم الميكانيكي في السكك الحديدية هو نظام للتحكم عن بعد في التحويلات والإشارات المعدنية وكل العناصر المتحركة الأخرى التحريك عن بعد يتم بنقل القوة العضلية إلى العناصر المعنية عن طريق  استخدام الأذرعة الحديدية المرتبطة ببكرات ومسننات وكابلات معدنية</a:t>
            </a:r>
            <a:endParaRPr lang="en-US" sz="1400">
              <a:effectLst/>
              <a:latin typeface="Calibri" panose="020F0502020204030204" pitchFamily="34" charset="0"/>
              <a:ea typeface="Times New Roman" panose="02020603050405020304" pitchFamily="18" charset="0"/>
              <a:cs typeface="Arial" panose="020B0604020202020204" pitchFamily="34" charset="0"/>
            </a:endParaRPr>
          </a:p>
          <a:p>
            <a:endParaRPr lang="ar-EG" sz="1400"/>
          </a:p>
        </p:txBody>
      </p:sp>
      <p:pic>
        <p:nvPicPr>
          <p:cNvPr id="17" name="Picture 16">
            <a:extLst>
              <a:ext uri="{FF2B5EF4-FFF2-40B4-BE49-F238E27FC236}">
                <a16:creationId xmlns:a16="http://schemas.microsoft.com/office/drawing/2014/main" id="{969DB2FA-F2C9-446B-B92B-3C3FEB1AE48F}"/>
              </a:ext>
            </a:extLst>
          </p:cNvPr>
          <p:cNvPicPr>
            <a:picLocks noChangeAspect="1"/>
          </p:cNvPicPr>
          <p:nvPr/>
        </p:nvPicPr>
        <p:blipFill rotWithShape="1">
          <a:blip r:embed="rId2"/>
          <a:srcRect r="6929"/>
          <a:stretch/>
        </p:blipFill>
        <p:spPr>
          <a:xfrm>
            <a:off x="4185426" y="673600"/>
            <a:ext cx="3609276" cy="2262504"/>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86939285-1888-4CE6-9618-982CB3EA6A5C}"/>
              </a:ext>
            </a:extLst>
          </p:cNvPr>
          <p:cNvSpPr txBox="1"/>
          <p:nvPr/>
        </p:nvSpPr>
        <p:spPr>
          <a:xfrm>
            <a:off x="4828478" y="3773941"/>
            <a:ext cx="2966224" cy="2246769"/>
          </a:xfrm>
          <a:prstGeom prst="rect">
            <a:avLst/>
          </a:prstGeom>
          <a:noFill/>
        </p:spPr>
        <p:txBody>
          <a:bodyPr wrap="square" rtlCol="1">
            <a:spAutoFit/>
          </a:bodyPr>
          <a:lstStyle/>
          <a:p>
            <a:pPr algn="r" rtl="1"/>
            <a:r>
              <a:rPr lang="en-GB" sz="1400">
                <a:effectLst/>
                <a:latin typeface="Calibri" panose="020F0502020204030204" pitchFamily="34" charset="0"/>
                <a:ea typeface="Times New Roman" panose="02020603050405020304" pitchFamily="18" charset="0"/>
                <a:cs typeface="GE SS Two Medium" panose="020A0503020102020204" pitchFamily="18" charset="-78"/>
              </a:rPr>
              <a:t>نظام التحكم </a:t>
            </a:r>
            <a:r>
              <a:rPr lang="ar-EG" sz="1400">
                <a:latin typeface="Calibri" panose="020F0502020204030204" pitchFamily="34" charset="0"/>
                <a:ea typeface="Times New Roman" panose="02020603050405020304" pitchFamily="18" charset="0"/>
                <a:cs typeface="GE SS Two Medium" panose="020A0503020102020204" pitchFamily="18" charset="-78"/>
              </a:rPr>
              <a:t>الكهربائي </a:t>
            </a:r>
            <a:r>
              <a:rPr lang="ar-EG" sz="1400">
                <a:effectLst/>
                <a:latin typeface="Calibri" panose="020F0502020204030204" pitchFamily="34" charset="0"/>
                <a:ea typeface="Times New Roman" panose="02020603050405020304" pitchFamily="18" charset="0"/>
                <a:cs typeface="GE SS Two Medium" panose="020A0503020102020204" pitchFamily="18" charset="-78"/>
              </a:rPr>
              <a:t>/</a:t>
            </a:r>
            <a:endParaRPr lang="en-US" sz="1400">
              <a:effectLst/>
              <a:latin typeface="Calibri" panose="020F0502020204030204" pitchFamily="34" charset="0"/>
              <a:ea typeface="Times New Roman" panose="02020603050405020304" pitchFamily="18" charset="0"/>
              <a:cs typeface="Arial" panose="020B0604020202020204" pitchFamily="34" charset="0"/>
            </a:endParaRPr>
          </a:p>
          <a:p>
            <a:pPr algn="r" rtl="1"/>
            <a:endParaRPr lang="ar-EG" sz="1400">
              <a:latin typeface="Calibri" panose="020F0502020204030204" pitchFamily="34" charset="0"/>
              <a:cs typeface="GE SS Two Medium" panose="020A0503020102020204" pitchFamily="18" charset="-78"/>
            </a:endParaRPr>
          </a:p>
          <a:p>
            <a:pPr algn="r" rtl="1"/>
            <a:r>
              <a:rPr lang="en-GB" sz="1400">
                <a:latin typeface="Calibri" panose="020F0502020204030204" pitchFamily="34" charset="0"/>
                <a:cs typeface="GE SS Two Medium" panose="020A0503020102020204" pitchFamily="18" charset="-78"/>
              </a:rPr>
              <a:t>من م</a:t>
            </a:r>
            <a:r>
              <a:rPr lang="ar-EG" sz="1400">
                <a:latin typeface="Calibri" panose="020F0502020204030204" pitchFamily="34" charset="0"/>
                <a:cs typeface="GE SS Two Medium" panose="020A0503020102020204" pitchFamily="18" charset="-78"/>
              </a:rPr>
              <a:t>م</a:t>
            </a:r>
            <a:r>
              <a:rPr lang="en-GB" sz="1400">
                <a:latin typeface="Calibri" panose="020F0502020204030204" pitchFamily="34" charset="0"/>
                <a:cs typeface="GE SS Two Medium" panose="020A0503020102020204" pitchFamily="18" charset="-78"/>
              </a:rPr>
              <a:t>يزات</a:t>
            </a:r>
            <a:r>
              <a:rPr lang="ar-EG" sz="1400">
                <a:latin typeface="Calibri" panose="020F0502020204030204" pitchFamily="34" charset="0"/>
                <a:cs typeface="GE SS Two Medium" panose="020A0503020102020204" pitchFamily="18" charset="-78"/>
              </a:rPr>
              <a:t>ه </a:t>
            </a:r>
            <a:r>
              <a:rPr lang="en-GB" sz="1400">
                <a:latin typeface="Calibri" panose="020F0502020204030204" pitchFamily="34" charset="0"/>
                <a:cs typeface="GE SS Two Medium" panose="020A0503020102020204" pitchFamily="18" charset="-78"/>
              </a:rPr>
              <a:t>القدرة على تحويل قوانين سير القطارات إلى دارات كهربائية باستخدام الريلاي كما أن من الميزات الشاشة المعدنية رسم عليها مخطط للسكك في المحطة وزودت بمصابيح صغيرة مختلفة الألوان تساعد على تتبع حركة القطارات ومراقبة الإشارات الضوئية. </a:t>
            </a:r>
            <a:endParaRPr lang="ar-EG" sz="1400"/>
          </a:p>
        </p:txBody>
      </p:sp>
      <p:pic>
        <p:nvPicPr>
          <p:cNvPr id="19" name="Picture 18">
            <a:extLst>
              <a:ext uri="{FF2B5EF4-FFF2-40B4-BE49-F238E27FC236}">
                <a16:creationId xmlns:a16="http://schemas.microsoft.com/office/drawing/2014/main" id="{A24F1AC0-E179-4E25-AF29-3CB32113AEDD}"/>
              </a:ext>
            </a:extLst>
          </p:cNvPr>
          <p:cNvPicPr>
            <a:picLocks noChangeAspect="1"/>
          </p:cNvPicPr>
          <p:nvPr/>
        </p:nvPicPr>
        <p:blipFill>
          <a:blip r:embed="rId3"/>
          <a:stretch>
            <a:fillRect/>
          </a:stretch>
        </p:blipFill>
        <p:spPr>
          <a:xfrm>
            <a:off x="520345" y="3930777"/>
            <a:ext cx="3605606" cy="1933096"/>
          </a:xfrm>
          <a:prstGeom prst="rect">
            <a:avLst/>
          </a:prstGeom>
        </p:spPr>
      </p:pic>
      <p:pic>
        <p:nvPicPr>
          <p:cNvPr id="20" name="Picture 19">
            <a:extLst>
              <a:ext uri="{FF2B5EF4-FFF2-40B4-BE49-F238E27FC236}">
                <a16:creationId xmlns:a16="http://schemas.microsoft.com/office/drawing/2014/main" id="{871E4C7A-F12A-4E93-A8D1-FE5FD4EBB1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51392" y="3609460"/>
            <a:ext cx="2588271" cy="2575730"/>
          </a:xfrm>
          <a:prstGeom prst="rect">
            <a:avLst/>
          </a:prstGeom>
        </p:spPr>
      </p:pic>
      <p:pic>
        <p:nvPicPr>
          <p:cNvPr id="4" name="Picture 3">
            <a:extLst>
              <a:ext uri="{FF2B5EF4-FFF2-40B4-BE49-F238E27FC236}">
                <a16:creationId xmlns:a16="http://schemas.microsoft.com/office/drawing/2014/main" id="{15955804-7DCC-4712-9F72-9DDA07CE5455}"/>
              </a:ext>
            </a:extLst>
          </p:cNvPr>
          <p:cNvPicPr>
            <a:picLocks noChangeAspect="1"/>
          </p:cNvPicPr>
          <p:nvPr/>
        </p:nvPicPr>
        <p:blipFill rotWithShape="1">
          <a:blip r:embed="rId5">
            <a:extLst>
              <a:ext uri="{28A0092B-C50C-407E-A947-70E740481C1C}">
                <a14:useLocalDpi xmlns:a14="http://schemas.microsoft.com/office/drawing/2010/main" val="0"/>
              </a:ext>
            </a:extLst>
          </a:blip>
          <a:srcRect t="-50089" b="50089"/>
          <a:stretch/>
        </p:blipFill>
        <p:spPr>
          <a:xfrm>
            <a:off x="374385" y="-1575824"/>
            <a:ext cx="3456257" cy="44988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3748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par>
                                <p:cTn id="11" presetID="22" presetClass="entr" presetSubtype="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par>
                                <p:cTn id="19" presetID="22" presetClass="entr" presetSubtype="8"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par>
                                <p:cTn id="22" presetID="22" presetClass="entr" presetSubtype="8"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val 19">
            <a:extLst>
              <a:ext uri="{FF2B5EF4-FFF2-40B4-BE49-F238E27FC236}">
                <a16:creationId xmlns:a16="http://schemas.microsoft.com/office/drawing/2014/main" id="{80FDB79B-646E-4C4C-BE49-86E0F992EE7F}"/>
              </a:ext>
            </a:extLst>
          </p:cNvPr>
          <p:cNvSpPr/>
          <p:nvPr/>
        </p:nvSpPr>
        <p:spPr>
          <a:xfrm>
            <a:off x="9834068" y="2798985"/>
            <a:ext cx="754393" cy="754393"/>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sp>
        <p:nvSpPr>
          <p:cNvPr id="153" name="Oval 20">
            <a:extLst>
              <a:ext uri="{FF2B5EF4-FFF2-40B4-BE49-F238E27FC236}">
                <a16:creationId xmlns:a16="http://schemas.microsoft.com/office/drawing/2014/main" id="{30896373-0156-4863-9E8F-721CDA5E9513}"/>
              </a:ext>
            </a:extLst>
          </p:cNvPr>
          <p:cNvSpPr/>
          <p:nvPr/>
        </p:nvSpPr>
        <p:spPr>
          <a:xfrm>
            <a:off x="1363819" y="2798985"/>
            <a:ext cx="754393" cy="754393"/>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sp>
        <p:nvSpPr>
          <p:cNvPr id="154" name="Donut 8">
            <a:extLst>
              <a:ext uri="{FF2B5EF4-FFF2-40B4-BE49-F238E27FC236}">
                <a16:creationId xmlns:a16="http://schemas.microsoft.com/office/drawing/2014/main" id="{7FBEBC75-091E-4C4F-A549-845A786197C7}"/>
              </a:ext>
            </a:extLst>
          </p:cNvPr>
          <p:cNvSpPr/>
          <p:nvPr/>
        </p:nvSpPr>
        <p:spPr>
          <a:xfrm>
            <a:off x="10040558" y="2953169"/>
            <a:ext cx="341413" cy="40809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56" name="Oval 21">
            <a:extLst>
              <a:ext uri="{FF2B5EF4-FFF2-40B4-BE49-F238E27FC236}">
                <a16:creationId xmlns:a16="http://schemas.microsoft.com/office/drawing/2014/main" id="{7FD496D7-95AD-4478-BBE6-2820C6827EA5}"/>
              </a:ext>
            </a:extLst>
          </p:cNvPr>
          <p:cNvSpPr>
            <a:spLocks noChangeAspect="1"/>
          </p:cNvSpPr>
          <p:nvPr/>
        </p:nvSpPr>
        <p:spPr>
          <a:xfrm>
            <a:off x="1573569" y="3007749"/>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cxnSp>
        <p:nvCxnSpPr>
          <p:cNvPr id="7" name="Connector: Elbow 6">
            <a:extLst>
              <a:ext uri="{FF2B5EF4-FFF2-40B4-BE49-F238E27FC236}">
                <a16:creationId xmlns:a16="http://schemas.microsoft.com/office/drawing/2014/main" id="{D3E2E9B0-021B-4BAA-B3F3-B1AC139D82DF}"/>
              </a:ext>
            </a:extLst>
          </p:cNvPr>
          <p:cNvCxnSpPr>
            <a:cxnSpLocks/>
            <a:endCxn id="138" idx="0"/>
          </p:cNvCxnSpPr>
          <p:nvPr/>
        </p:nvCxnSpPr>
        <p:spPr>
          <a:xfrm>
            <a:off x="6363456" y="576741"/>
            <a:ext cx="3847809" cy="2222244"/>
          </a:xfrm>
          <a:prstGeom prst="bentConnector2">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2B103670-5200-4B0D-929E-A149A1BF755C}"/>
              </a:ext>
            </a:extLst>
          </p:cNvPr>
          <p:cNvCxnSpPr>
            <a:cxnSpLocks/>
            <a:endCxn id="153" idx="0"/>
          </p:cNvCxnSpPr>
          <p:nvPr/>
        </p:nvCxnSpPr>
        <p:spPr>
          <a:xfrm rot="10800000" flipV="1">
            <a:off x="1741017" y="576741"/>
            <a:ext cx="3868047" cy="2222244"/>
          </a:xfrm>
          <a:prstGeom prst="bentConnector2">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E752AE8-DED5-44ED-957C-71DF3ED3CD28}"/>
              </a:ext>
            </a:extLst>
          </p:cNvPr>
          <p:cNvSpPr txBox="1"/>
          <p:nvPr/>
        </p:nvSpPr>
        <p:spPr>
          <a:xfrm>
            <a:off x="3096630" y="953937"/>
            <a:ext cx="5609064" cy="3433632"/>
          </a:xfrm>
          <a:prstGeom prst="rect">
            <a:avLst/>
          </a:prstGeom>
          <a:noFill/>
        </p:spPr>
        <p:txBody>
          <a:bodyPr wrap="square" rtlCol="1">
            <a:spAutoFit/>
          </a:bodyPr>
          <a:lstStyle/>
          <a:p>
            <a:pPr algn="ctr" rtl="1">
              <a:lnSpc>
                <a:spcPct val="107000"/>
              </a:lnSpc>
              <a:spcAft>
                <a:spcPts val="800"/>
              </a:spcAft>
            </a:pPr>
            <a:r>
              <a:rPr lang="en-GB" sz="1400">
                <a:effectLst/>
                <a:latin typeface="Calibri" panose="020F0502020204030204" pitchFamily="34" charset="0"/>
                <a:ea typeface="Times New Roman" panose="02020603050405020304" pitchFamily="18" charset="0"/>
                <a:cs typeface="Arial" panose="020B0604020202020204" pitchFamily="34" charset="0"/>
              </a:rPr>
              <a:t> </a:t>
            </a:r>
            <a:r>
              <a:rPr lang="en-GB" sz="1400">
                <a:effectLst/>
                <a:latin typeface="Calibri" panose="020F0502020204030204" pitchFamily="34" charset="0"/>
                <a:ea typeface="Times New Roman" panose="02020603050405020304" pitchFamily="18" charset="0"/>
                <a:cs typeface="GE SS Two Medium" panose="020A0503020102020204" pitchFamily="18" charset="-78"/>
              </a:rPr>
              <a:t>نظام التحكم </a:t>
            </a:r>
            <a:r>
              <a:rPr lang="ar-EG" sz="1400">
                <a:effectLst/>
                <a:latin typeface="Calibri" panose="020F0502020204030204" pitchFamily="34" charset="0"/>
                <a:ea typeface="Times New Roman" panose="02020603050405020304" pitchFamily="18" charset="0"/>
                <a:cs typeface="GE SS Two Medium" panose="020A0503020102020204" pitchFamily="18" charset="-78"/>
              </a:rPr>
              <a:t>الالكتروني /</a:t>
            </a:r>
            <a:endParaRPr lang="en-US" sz="1400">
              <a:effectLst/>
              <a:latin typeface="Calibri" panose="020F0502020204030204" pitchFamily="34" charset="0"/>
              <a:ea typeface="Times New Roman" panose="02020603050405020304" pitchFamily="18" charset="0"/>
              <a:cs typeface="Arial" panose="020B0604020202020204" pitchFamily="34" charset="0"/>
            </a:endParaRPr>
          </a:p>
          <a:p>
            <a:pPr marL="0" marR="0" algn="ctr" rtl="1">
              <a:lnSpc>
                <a:spcPct val="107000"/>
              </a:lnSpc>
              <a:spcBef>
                <a:spcPts val="0"/>
              </a:spcBef>
              <a:spcAft>
                <a:spcPts val="800"/>
              </a:spcAft>
            </a:pPr>
            <a:r>
              <a:rPr lang="ar-SA" sz="1400">
                <a:latin typeface="Calibri" panose="020F0502020204030204" pitchFamily="34" charset="0"/>
                <a:cs typeface="GE SS Two Medium" panose="020A0503020102020204" pitchFamily="18" charset="-78"/>
              </a:rPr>
              <a:t>في منتصف الثمانينات دخل الحاسوب عالم القطارات وظهر مايسمى بالنظام الإلكتروني للتحكم في السكك الحديدية. يتكون هذا النظام من ثلاث طوابق</a:t>
            </a:r>
            <a:endParaRPr lang="ar-EG" sz="1400">
              <a:latin typeface="Calibri" panose="020F0502020204030204" pitchFamily="34" charset="0"/>
              <a:cs typeface="GE SS Two Medium" panose="020A0503020102020204" pitchFamily="18" charset="-78"/>
            </a:endParaRPr>
          </a:p>
          <a:p>
            <a:pPr marL="0" marR="0" algn="ctr" rtl="1">
              <a:lnSpc>
                <a:spcPct val="107000"/>
              </a:lnSpc>
              <a:spcBef>
                <a:spcPts val="0"/>
              </a:spcBef>
              <a:spcAft>
                <a:spcPts val="800"/>
              </a:spcAft>
            </a:pPr>
            <a:r>
              <a:rPr lang="en-GB" sz="1400">
                <a:latin typeface="Calibri" panose="020F0502020204030204" pitchFamily="34" charset="0"/>
                <a:cs typeface="GE SS Two Medium" panose="020A0503020102020204" pitchFamily="18" charset="-78"/>
              </a:rPr>
              <a:t>     </a:t>
            </a:r>
            <a:r>
              <a:rPr lang="ar-SA" sz="1400">
                <a:latin typeface="Calibri" panose="020F0502020204030204" pitchFamily="34" charset="0"/>
                <a:cs typeface="GE SS Two Medium" panose="020A0503020102020204" pitchFamily="18" charset="-78"/>
              </a:rPr>
              <a:t>طابق المراقبة</a:t>
            </a:r>
            <a:r>
              <a:rPr lang="ar-EG" sz="1400">
                <a:latin typeface="Calibri" panose="020F0502020204030204" pitchFamily="34" charset="0"/>
                <a:cs typeface="GE SS Two Medium" panose="020A0503020102020204" pitchFamily="18" charset="-78"/>
              </a:rPr>
              <a:t>  </a:t>
            </a:r>
            <a:r>
              <a:rPr lang="en-GB" sz="1400">
                <a:latin typeface="Calibri" panose="020F0502020204030204" pitchFamily="34" charset="0"/>
                <a:cs typeface="GE SS Two Medium" panose="020A0503020102020204" pitchFamily="18" charset="-78"/>
              </a:rPr>
              <a:t> </a:t>
            </a:r>
            <a:r>
              <a:rPr lang="ar-EG" sz="1400">
                <a:latin typeface="Calibri" panose="020F0502020204030204" pitchFamily="34" charset="0"/>
                <a:cs typeface="GE SS Two Medium" panose="020A0503020102020204" pitchFamily="18" charset="-78"/>
              </a:rPr>
              <a:t>--</a:t>
            </a:r>
            <a:r>
              <a:rPr lang="en-GB" sz="1400">
                <a:latin typeface="Calibri" panose="020F0502020204030204" pitchFamily="34" charset="0"/>
                <a:cs typeface="GE SS Two Medium" panose="020A0503020102020204" pitchFamily="18" charset="-78"/>
              </a:rPr>
              <a:t>   </a:t>
            </a:r>
            <a:r>
              <a:rPr lang="ar-SA" sz="1400">
                <a:latin typeface="Calibri" panose="020F0502020204030204" pitchFamily="34" charset="0"/>
                <a:cs typeface="GE SS Two Medium" panose="020A0503020102020204" pitchFamily="18" charset="-78"/>
              </a:rPr>
              <a:t>طابق التحكم المركزي</a:t>
            </a:r>
            <a:r>
              <a:rPr lang="en-GB" sz="1400">
                <a:latin typeface="Calibri" panose="020F0502020204030204" pitchFamily="34" charset="0"/>
                <a:cs typeface="GE SS Two Medium" panose="020A0503020102020204" pitchFamily="18" charset="-78"/>
              </a:rPr>
              <a:t> </a:t>
            </a:r>
            <a:r>
              <a:rPr lang="ar-EG" sz="1400">
                <a:latin typeface="Calibri" panose="020F0502020204030204" pitchFamily="34" charset="0"/>
                <a:cs typeface="GE SS Two Medium" panose="020A0503020102020204" pitchFamily="18" charset="-78"/>
              </a:rPr>
              <a:t> -- </a:t>
            </a:r>
            <a:r>
              <a:rPr lang="ar-SA" sz="1400">
                <a:latin typeface="Calibri" panose="020F0502020204030204" pitchFamily="34" charset="0"/>
                <a:cs typeface="GE SS Two Medium" panose="020A0503020102020204" pitchFamily="18" charset="-78"/>
              </a:rPr>
              <a:t>ط</a:t>
            </a:r>
            <a:r>
              <a:rPr lang="ar-EG" sz="1400">
                <a:latin typeface="Calibri" panose="020F0502020204030204" pitchFamily="34" charset="0"/>
                <a:cs typeface="GE SS Two Medium" panose="020A0503020102020204" pitchFamily="18" charset="-78"/>
              </a:rPr>
              <a:t>اب</a:t>
            </a:r>
            <a:r>
              <a:rPr lang="ar-SA" sz="1400">
                <a:latin typeface="Calibri" panose="020F0502020204030204" pitchFamily="34" charset="0"/>
                <a:cs typeface="GE SS Two Medium" panose="020A0503020102020204" pitchFamily="18" charset="-78"/>
              </a:rPr>
              <a:t>ق التحكم</a:t>
            </a:r>
            <a:endParaRPr lang="ar-EG" sz="1400">
              <a:latin typeface="Calibri" panose="020F0502020204030204" pitchFamily="34" charset="0"/>
              <a:cs typeface="GE SS Two Medium" panose="020A0503020102020204" pitchFamily="18" charset="-78"/>
            </a:endParaRPr>
          </a:p>
          <a:p>
            <a:pPr marL="0" marR="0" algn="ctr" rtl="1">
              <a:lnSpc>
                <a:spcPct val="107000"/>
              </a:lnSpc>
              <a:spcBef>
                <a:spcPts val="0"/>
              </a:spcBef>
              <a:spcAft>
                <a:spcPts val="800"/>
              </a:spcAft>
            </a:pPr>
            <a:r>
              <a:rPr lang="ar-SA" sz="1400">
                <a:latin typeface="Calibri" panose="020F0502020204030204" pitchFamily="34" charset="0"/>
                <a:cs typeface="GE SS Two Medium" panose="020A0503020102020204" pitchFamily="18" charset="-78"/>
              </a:rPr>
              <a:t> بالعناصر الخارجية</a:t>
            </a:r>
            <a:endParaRPr lang="ar-EG" sz="1400">
              <a:latin typeface="Calibri" panose="020F0502020204030204" pitchFamily="34" charset="0"/>
              <a:cs typeface="GE SS Two Medium" panose="020A0503020102020204" pitchFamily="18" charset="-78"/>
            </a:endParaRPr>
          </a:p>
          <a:p>
            <a:pPr marL="0" marR="0" algn="r" rtl="1">
              <a:lnSpc>
                <a:spcPct val="107000"/>
              </a:lnSpc>
              <a:spcBef>
                <a:spcPts val="0"/>
              </a:spcBef>
              <a:spcAft>
                <a:spcPts val="800"/>
              </a:spcAft>
            </a:pPr>
            <a:r>
              <a:rPr lang="en-GB" sz="1400">
                <a:latin typeface="Calibri" panose="020F0502020204030204" pitchFamily="34" charset="0"/>
                <a:cs typeface="GE SS Two Medium" panose="020A0503020102020204" pitchFamily="18" charset="-78"/>
              </a:rPr>
              <a:t> </a:t>
            </a:r>
            <a:r>
              <a:rPr lang="ar-EG" sz="1400">
                <a:latin typeface="Calibri" panose="020F0502020204030204" pitchFamily="34" charset="0"/>
                <a:cs typeface="GE SS Two Medium" panose="020A0503020102020204" pitchFamily="18" charset="-78"/>
              </a:rPr>
              <a:t> </a:t>
            </a:r>
            <a:r>
              <a:rPr lang="ar-SA" sz="1400">
                <a:latin typeface="Calibri" panose="020F0502020204030204" pitchFamily="34" charset="0"/>
                <a:cs typeface="GE SS Two Medium" panose="020A0503020102020204" pitchFamily="18" charset="-78"/>
              </a:rPr>
              <a:t>من مزايا النظام الإلكتروني للتحكم في السكك الحديدية</a:t>
            </a:r>
            <a:r>
              <a:rPr lang="en-GB" sz="1400">
                <a:latin typeface="Calibri" panose="020F0502020204030204" pitchFamily="34" charset="0"/>
                <a:cs typeface="GE SS Two Medium" panose="020A0503020102020204" pitchFamily="18" charset="-78"/>
              </a:rPr>
              <a:t> </a:t>
            </a:r>
            <a:endParaRPr lang="en-US" sz="1400">
              <a:latin typeface="Calibri" panose="020F0502020204030204" pitchFamily="34" charset="0"/>
              <a:cs typeface="GE SS Two Medium" panose="020A0503020102020204" pitchFamily="18" charset="-78"/>
            </a:endParaRPr>
          </a:p>
          <a:p>
            <a:pPr marL="0" marR="0" algn="ctr" rtl="1">
              <a:lnSpc>
                <a:spcPct val="107000"/>
              </a:lnSpc>
              <a:spcBef>
                <a:spcPts val="0"/>
              </a:spcBef>
              <a:spcAft>
                <a:spcPts val="800"/>
              </a:spcAft>
            </a:pPr>
            <a:r>
              <a:rPr lang="en-GB" sz="1400">
                <a:latin typeface="Calibri" panose="020F0502020204030204" pitchFamily="34" charset="0"/>
                <a:cs typeface="GE SS Two Medium" panose="020A0503020102020204" pitchFamily="18" charset="-78"/>
              </a:rPr>
              <a:t>     </a:t>
            </a:r>
            <a:r>
              <a:rPr lang="ar-SA" sz="1400">
                <a:latin typeface="Calibri" panose="020F0502020204030204" pitchFamily="34" charset="0"/>
                <a:cs typeface="GE SS Two Medium" panose="020A0503020102020204" pitchFamily="18" charset="-78"/>
              </a:rPr>
              <a:t>صغر الحجم وأناقة التصميم</a:t>
            </a:r>
            <a:r>
              <a:rPr lang="en-US" sz="1400">
                <a:latin typeface="Calibri" panose="020F0502020204030204" pitchFamily="34" charset="0"/>
                <a:cs typeface="GE SS Two Medium" panose="020A0503020102020204" pitchFamily="18" charset="-78"/>
              </a:rPr>
              <a:t> </a:t>
            </a:r>
          </a:p>
          <a:p>
            <a:pPr marL="0" marR="0" algn="ctr" rtl="1">
              <a:lnSpc>
                <a:spcPct val="107000"/>
              </a:lnSpc>
              <a:spcBef>
                <a:spcPts val="0"/>
              </a:spcBef>
              <a:spcAft>
                <a:spcPts val="800"/>
              </a:spcAft>
            </a:pPr>
            <a:r>
              <a:rPr lang="en-GB" sz="1400">
                <a:latin typeface="Calibri" panose="020F0502020204030204" pitchFamily="34" charset="0"/>
                <a:cs typeface="GE SS Two Medium" panose="020A0503020102020204" pitchFamily="18" charset="-78"/>
              </a:rPr>
              <a:t>     </a:t>
            </a:r>
            <a:r>
              <a:rPr lang="ar-SA" sz="1400">
                <a:latin typeface="Calibri" panose="020F0502020204030204" pitchFamily="34" charset="0"/>
                <a:cs typeface="GE SS Two Medium" panose="020A0503020102020204" pitchFamily="18" charset="-78"/>
              </a:rPr>
              <a:t>سهولة تطوير وتعديل النظام</a:t>
            </a:r>
            <a:r>
              <a:rPr lang="en-GB" sz="1400">
                <a:latin typeface="Calibri" panose="020F0502020204030204" pitchFamily="34" charset="0"/>
                <a:cs typeface="GE SS Two Medium" panose="020A0503020102020204" pitchFamily="18" charset="-78"/>
              </a:rPr>
              <a:t> </a:t>
            </a:r>
            <a:endParaRPr lang="en-US" sz="1400">
              <a:latin typeface="Calibri" panose="020F0502020204030204" pitchFamily="34" charset="0"/>
              <a:cs typeface="GE SS Two Medium" panose="020A0503020102020204" pitchFamily="18" charset="-78"/>
            </a:endParaRPr>
          </a:p>
          <a:p>
            <a:pPr marL="0" marR="0" algn="ctr" rtl="1">
              <a:lnSpc>
                <a:spcPct val="107000"/>
              </a:lnSpc>
              <a:spcBef>
                <a:spcPts val="0"/>
              </a:spcBef>
              <a:spcAft>
                <a:spcPts val="800"/>
              </a:spcAft>
            </a:pPr>
            <a:r>
              <a:rPr lang="en-GB" sz="1400">
                <a:latin typeface="Calibri" panose="020F0502020204030204" pitchFamily="34" charset="0"/>
                <a:cs typeface="GE SS Two Medium" panose="020A0503020102020204" pitchFamily="18" charset="-78"/>
              </a:rPr>
              <a:t>    </a:t>
            </a:r>
            <a:r>
              <a:rPr lang="ar-SA" sz="1400">
                <a:latin typeface="Calibri" panose="020F0502020204030204" pitchFamily="34" charset="0"/>
                <a:cs typeface="GE SS Two Medium" panose="020A0503020102020204" pitchFamily="18" charset="-78"/>
              </a:rPr>
              <a:t>القدرة الفائقة على تزويد المراقب بالمعلومات الإضافية</a:t>
            </a:r>
            <a:r>
              <a:rPr lang="en-GB" sz="1400">
                <a:effectLst/>
                <a:latin typeface="Calibri" panose="020F0502020204030204" pitchFamily="34" charset="0"/>
                <a:ea typeface="Times New Roman" panose="02020603050405020304" pitchFamily="18" charset="0"/>
                <a:cs typeface="Arial" panose="020B0604020202020204" pitchFamily="34" charset="0"/>
              </a:rPr>
              <a:t> </a:t>
            </a:r>
            <a:endParaRPr lang="en-US" sz="1400">
              <a:effectLst/>
              <a:latin typeface="Calibri" panose="020F0502020204030204" pitchFamily="34" charset="0"/>
              <a:ea typeface="Times New Roman" panose="02020603050405020304" pitchFamily="18" charset="0"/>
              <a:cs typeface="Arial" panose="020B0604020202020204" pitchFamily="34" charset="0"/>
            </a:endParaRPr>
          </a:p>
          <a:p>
            <a:pPr algn="r" rtl="1"/>
            <a:r>
              <a:rPr lang="en-GB" sz="1400">
                <a:effectLst/>
                <a:latin typeface="Calibri" panose="020F0502020204030204" pitchFamily="34" charset="0"/>
                <a:ea typeface="Times New Roman" panose="02020603050405020304" pitchFamily="18" charset="0"/>
                <a:cs typeface="Arial" panose="020B0604020202020204" pitchFamily="34" charset="0"/>
              </a:rPr>
              <a:t> </a:t>
            </a:r>
            <a:endParaRPr lang="ar-EG" sz="1400"/>
          </a:p>
        </p:txBody>
      </p:sp>
      <p:pic>
        <p:nvPicPr>
          <p:cNvPr id="165" name="Picture 164">
            <a:extLst>
              <a:ext uri="{FF2B5EF4-FFF2-40B4-BE49-F238E27FC236}">
                <a16:creationId xmlns:a16="http://schemas.microsoft.com/office/drawing/2014/main" id="{42D9A789-B713-4FEF-B0E3-6D6D145AF5C6}"/>
              </a:ext>
            </a:extLst>
          </p:cNvPr>
          <p:cNvPicPr>
            <a:picLocks noChangeAspect="1"/>
          </p:cNvPicPr>
          <p:nvPr/>
        </p:nvPicPr>
        <p:blipFill>
          <a:blip r:embed="rId2"/>
          <a:stretch>
            <a:fillRect/>
          </a:stretch>
        </p:blipFill>
        <p:spPr>
          <a:xfrm>
            <a:off x="284854" y="4186540"/>
            <a:ext cx="3666715" cy="2200029"/>
          </a:xfrm>
          <a:prstGeom prst="rect">
            <a:avLst/>
          </a:prstGeom>
          <a:ln>
            <a:noFill/>
          </a:ln>
          <a:effectLst>
            <a:outerShdw blurRad="292100" dist="139700" dir="2700000" algn="tl" rotWithShape="0">
              <a:srgbClr val="333333">
                <a:alpha val="65000"/>
              </a:srgbClr>
            </a:outerShdw>
          </a:effectLst>
        </p:spPr>
      </p:pic>
      <p:grpSp>
        <p:nvGrpSpPr>
          <p:cNvPr id="166" name="그룹 7">
            <a:extLst>
              <a:ext uri="{FF2B5EF4-FFF2-40B4-BE49-F238E27FC236}">
                <a16:creationId xmlns:a16="http://schemas.microsoft.com/office/drawing/2014/main" id="{22A0B01A-ACF0-4F7D-8A3E-48F6ED783F59}"/>
              </a:ext>
            </a:extLst>
          </p:cNvPr>
          <p:cNvGrpSpPr/>
          <p:nvPr/>
        </p:nvGrpSpPr>
        <p:grpSpPr>
          <a:xfrm>
            <a:off x="9232643" y="3707562"/>
            <a:ext cx="1976004" cy="1976004"/>
            <a:chOff x="8988825" y="4210868"/>
            <a:chExt cx="1008000" cy="1008000"/>
          </a:xfrm>
        </p:grpSpPr>
        <p:sp>
          <p:nvSpPr>
            <p:cNvPr id="167" name="Oval 10">
              <a:extLst>
                <a:ext uri="{FF2B5EF4-FFF2-40B4-BE49-F238E27FC236}">
                  <a16:creationId xmlns:a16="http://schemas.microsoft.com/office/drawing/2014/main" id="{3E1A62D3-4585-4FBC-9CC8-A8EB3C29BDC7}"/>
                </a:ext>
              </a:extLst>
            </p:cNvPr>
            <p:cNvSpPr/>
            <p:nvPr/>
          </p:nvSpPr>
          <p:spPr>
            <a:xfrm>
              <a:off x="9060825" y="4282868"/>
              <a:ext cx="864000" cy="864000"/>
            </a:xfrm>
            <a:prstGeom prst="ellipse">
              <a:avLst/>
            </a:prstGeom>
            <a:solidFill>
              <a:schemeClr val="accent6">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chemeClr val="tx1">
                    <a:lumMod val="75000"/>
                    <a:lumOff val="25000"/>
                  </a:schemeClr>
                </a:solidFill>
              </a:endParaRPr>
            </a:p>
          </p:txBody>
        </p:sp>
        <p:sp>
          <p:nvSpPr>
            <p:cNvPr id="182" name="타원 44">
              <a:extLst>
                <a:ext uri="{FF2B5EF4-FFF2-40B4-BE49-F238E27FC236}">
                  <a16:creationId xmlns:a16="http://schemas.microsoft.com/office/drawing/2014/main" id="{8F9CA57C-7151-4612-A796-2495F8F376D4}"/>
                </a:ext>
              </a:extLst>
            </p:cNvPr>
            <p:cNvSpPr/>
            <p:nvPr/>
          </p:nvSpPr>
          <p:spPr>
            <a:xfrm>
              <a:off x="8988825" y="4210868"/>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sp>
        <p:nvSpPr>
          <p:cNvPr id="11" name="TextBox 10">
            <a:extLst>
              <a:ext uri="{FF2B5EF4-FFF2-40B4-BE49-F238E27FC236}">
                <a16:creationId xmlns:a16="http://schemas.microsoft.com/office/drawing/2014/main" id="{28AFC952-4ECC-48E2-AF8B-B6E24778DF36}"/>
              </a:ext>
            </a:extLst>
          </p:cNvPr>
          <p:cNvSpPr txBox="1"/>
          <p:nvPr/>
        </p:nvSpPr>
        <p:spPr>
          <a:xfrm>
            <a:off x="9505900" y="4319589"/>
            <a:ext cx="2342238" cy="923330"/>
          </a:xfrm>
          <a:prstGeom prst="rect">
            <a:avLst/>
          </a:prstGeom>
          <a:noFill/>
        </p:spPr>
        <p:txBody>
          <a:bodyPr wrap="square" rtlCol="1">
            <a:spAutoFit/>
          </a:bodyPr>
          <a:lstStyle/>
          <a:p>
            <a:r>
              <a:rPr lang="en-US" sz="5400">
                <a:latin typeface="Dance" pitchFamily="2" charset="0"/>
                <a:cs typeface="AL-Battar" pitchFamily="2" charset="-78"/>
              </a:rPr>
              <a:t>ATC</a:t>
            </a:r>
            <a:endParaRPr lang="ar-EG" sz="5400">
              <a:latin typeface="Dance" pitchFamily="2" charset="0"/>
              <a:cs typeface="AL-Battar" pitchFamily="2" charset="-78"/>
            </a:endParaRPr>
          </a:p>
        </p:txBody>
      </p:sp>
    </p:spTree>
    <p:extLst>
      <p:ext uri="{BB962C8B-B14F-4D97-AF65-F5344CB8AC3E}">
        <p14:creationId xmlns:p14="http://schemas.microsoft.com/office/powerpoint/2010/main" val="31648364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4"/>
                                        </p:tgtEl>
                                        <p:attrNameLst>
                                          <p:attrName>style.visibility</p:attrName>
                                        </p:attrNameLst>
                                      </p:cBhvr>
                                      <p:to>
                                        <p:strVal val="visible"/>
                                      </p:to>
                                    </p:set>
                                    <p:animEffect transition="in" filter="fade">
                                      <p:cBhvr>
                                        <p:cTn id="19" dur="500"/>
                                        <p:tgtEl>
                                          <p:spTgt spid="1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fade">
                                      <p:cBhvr>
                                        <p:cTn id="27" dur="500"/>
                                        <p:tgtEl>
                                          <p:spTgt spid="1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5"/>
                                        </p:tgtEl>
                                        <p:attrNameLst>
                                          <p:attrName>style.visibility</p:attrName>
                                        </p:attrNameLst>
                                      </p:cBhvr>
                                      <p:to>
                                        <p:strVal val="visible"/>
                                      </p:to>
                                    </p:set>
                                    <p:animEffect transition="in" filter="fade">
                                      <p:cBhvr>
                                        <p:cTn id="32" dur="500"/>
                                        <p:tgtEl>
                                          <p:spTgt spid="1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6"/>
                                        </p:tgtEl>
                                        <p:attrNameLst>
                                          <p:attrName>style.visibility</p:attrName>
                                        </p:attrNameLst>
                                      </p:cBhvr>
                                      <p:to>
                                        <p:strVal val="visible"/>
                                      </p:to>
                                    </p:set>
                                    <p:animEffect transition="in" filter="fade">
                                      <p:cBhvr>
                                        <p:cTn id="37" dur="500"/>
                                        <p:tgtEl>
                                          <p:spTgt spid="16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53" grpId="0" animBg="1"/>
      <p:bldP spid="154" grpId="0" animBg="1"/>
      <p:bldP spid="156" grpId="0" animBg="1"/>
      <p:bldP spid="163" grpId="0"/>
      <p:bldP spid="11" grpId="0"/>
    </p:bldLst>
  </p:timing>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4254</TotalTime>
  <Words>1526</Words>
  <Application>Microsoft Office PowerPoint</Application>
  <PresentationFormat>Widescreen</PresentationFormat>
  <Paragraphs>156</Paragraphs>
  <Slides>28</Slides>
  <Notes>2</Notes>
  <HiddenSlides>0</HiddenSlides>
  <MMClips>1</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28</vt:i4>
      </vt:variant>
    </vt:vector>
  </HeadingPairs>
  <TitlesOfParts>
    <vt:vector size="46" baseType="lpstr">
      <vt:lpstr>Wingdings</vt:lpstr>
      <vt:lpstr>GE SS Two Medium</vt:lpstr>
      <vt:lpstr>Lato</vt:lpstr>
      <vt:lpstr>Times New Roman</vt:lpstr>
      <vt:lpstr>Arial</vt:lpstr>
      <vt:lpstr>Calibri</vt:lpstr>
      <vt:lpstr>Roboto Slab</vt:lpstr>
      <vt:lpstr>Dance</vt:lpstr>
      <vt:lpstr>Bahnschrift SemiLight</vt:lpstr>
      <vt:lpstr>Sinkin Sans 500 Medium</vt:lpstr>
      <vt:lpstr>Cairo SemiBold</vt:lpstr>
      <vt:lpstr>inherit</vt:lpstr>
      <vt:lpstr>Aharoni</vt:lpstr>
      <vt:lpstr>Sinkin Sans 700 Bold</vt:lpstr>
      <vt:lpstr>Shafigh Mazar</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pc</cp:lastModifiedBy>
  <cp:revision>169</cp:revision>
  <dcterms:created xsi:type="dcterms:W3CDTF">2019-01-14T06:35:35Z</dcterms:created>
  <dcterms:modified xsi:type="dcterms:W3CDTF">2021-06-29T02:35:17Z</dcterms:modified>
</cp:coreProperties>
</file>